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1096" r:id="rId2"/>
    <p:sldId id="1097" r:id="rId3"/>
    <p:sldId id="286" r:id="rId4"/>
    <p:sldId id="1015" r:id="rId5"/>
    <p:sldId id="1017" r:id="rId6"/>
    <p:sldId id="1016" r:id="rId7"/>
    <p:sldId id="1085" r:id="rId8"/>
    <p:sldId id="859" r:id="rId9"/>
    <p:sldId id="1095" r:id="rId10"/>
    <p:sldId id="846" r:id="rId11"/>
    <p:sldId id="317" r:id="rId12"/>
    <p:sldId id="323" r:id="rId13"/>
    <p:sldId id="1075" r:id="rId14"/>
    <p:sldId id="1076" r:id="rId15"/>
    <p:sldId id="1077" r:id="rId16"/>
    <p:sldId id="1099" r:id="rId17"/>
    <p:sldId id="847" r:id="rId18"/>
    <p:sldId id="257" r:id="rId19"/>
    <p:sldId id="319" r:id="rId20"/>
    <p:sldId id="320" r:id="rId21"/>
    <p:sldId id="321" r:id="rId22"/>
    <p:sldId id="322" r:id="rId23"/>
    <p:sldId id="81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13A0"/>
    <a:srgbClr val="992186"/>
    <a:srgbClr val="B91A70"/>
    <a:srgbClr val="DE6715"/>
    <a:srgbClr val="536076"/>
    <a:srgbClr val="47808B"/>
    <a:srgbClr val="C3C727"/>
    <a:srgbClr val="D56788"/>
    <a:srgbClr val="187B7B"/>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395"/>
    <p:restoredTop sz="95401" autoAdjust="0"/>
  </p:normalViewPr>
  <p:slideViewPr>
    <p:cSldViewPr snapToGrid="0" snapToObjects="1">
      <p:cViewPr varScale="1">
        <p:scale>
          <a:sx n="79" d="100"/>
          <a:sy n="79" d="100"/>
        </p:scale>
        <p:origin x="114" y="33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11FE6-9679-D241-87BB-D022DEF842AF}" type="datetimeFigureOut">
              <a:rPr lang="en-US" smtClean="0"/>
              <a:t>5/4/2022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2609DD-6F31-9F47-86EA-C6E146B976DA}" type="slidenum">
              <a:rPr lang="en-US" smtClean="0"/>
              <a:t>‹#›</a:t>
            </a:fld>
            <a:endParaRPr lang="en-US"/>
          </a:p>
        </p:txBody>
      </p:sp>
    </p:spTree>
    <p:extLst>
      <p:ext uri="{BB962C8B-B14F-4D97-AF65-F5344CB8AC3E}">
        <p14:creationId xmlns:p14="http://schemas.microsoft.com/office/powerpoint/2010/main" val="237855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Emphasise</a:t>
            </a:r>
            <a:r>
              <a:rPr lang="en-US" dirty="0"/>
              <a:t> partnership between home and school and importance of parents being on board with this work. </a:t>
            </a:r>
          </a:p>
          <a:p>
            <a:r>
              <a:rPr lang="en-US" dirty="0"/>
              <a:t>Explain we are going to be transparent.</a:t>
            </a:r>
          </a:p>
        </p:txBody>
      </p:sp>
      <p:sp>
        <p:nvSpPr>
          <p:cNvPr id="4" name="Slide Number Placeholder 3"/>
          <p:cNvSpPr>
            <a:spLocks noGrp="1"/>
          </p:cNvSpPr>
          <p:nvPr>
            <p:ph type="sldNum" sz="quarter" idx="5"/>
          </p:nvPr>
        </p:nvSpPr>
        <p:spPr/>
        <p:txBody>
          <a:bodyPr/>
          <a:lstStyle/>
          <a:p>
            <a:fld id="{B92609DD-6F31-9F47-86EA-C6E146B976DA}" type="slidenum">
              <a:rPr lang="en-US" smtClean="0"/>
              <a:t>2</a:t>
            </a:fld>
            <a:endParaRPr lang="en-US"/>
          </a:p>
        </p:txBody>
      </p:sp>
    </p:spTree>
    <p:extLst>
      <p:ext uri="{BB962C8B-B14F-4D97-AF65-F5344CB8AC3E}">
        <p14:creationId xmlns:p14="http://schemas.microsoft.com/office/powerpoint/2010/main" val="654637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SRE also covers</a:t>
            </a:r>
            <a:r>
              <a:rPr lang="en-GB" baseline="0" dirty="0"/>
              <a:t> different relationships too. </a:t>
            </a:r>
            <a:endParaRPr lang="en-GB" dirty="0"/>
          </a:p>
        </p:txBody>
      </p:sp>
    </p:spTree>
    <p:extLst>
      <p:ext uri="{BB962C8B-B14F-4D97-AF65-F5344CB8AC3E}">
        <p14:creationId xmlns:p14="http://schemas.microsoft.com/office/powerpoint/2010/main" val="1367634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Different family composition</a:t>
            </a:r>
          </a:p>
          <a:p>
            <a:endParaRPr lang="en-GB" dirty="0"/>
          </a:p>
          <a:p>
            <a:r>
              <a:rPr lang="en-GB" dirty="0"/>
              <a:t>We use cartoons as distancing tools</a:t>
            </a:r>
          </a:p>
          <a:p>
            <a:endParaRPr lang="en-GB" dirty="0"/>
          </a:p>
          <a:p>
            <a:r>
              <a:rPr lang="en-GB" dirty="0"/>
              <a:t>This PP is used to show lots of different families on the planet </a:t>
            </a:r>
            <a:r>
              <a:rPr lang="en-GB" dirty="0" err="1"/>
              <a:t>Zarg</a:t>
            </a:r>
            <a:r>
              <a:rPr lang="en-GB" dirty="0"/>
              <a:t> including those with adopted or fostered children, single parents, same gender parents etc. This is preceded by a matching game where children identify different animal families. After the PP show the children draw and label their own family. Same gender families are simply explained as those with 2 mums or 2 dads. </a:t>
            </a:r>
          </a:p>
        </p:txBody>
      </p:sp>
      <p:sp>
        <p:nvSpPr>
          <p:cNvPr id="4" name="Slide Number Placeholder 3"/>
          <p:cNvSpPr>
            <a:spLocks noGrp="1"/>
          </p:cNvSpPr>
          <p:nvPr>
            <p:ph type="sldNum" sz="quarter" idx="5"/>
          </p:nvPr>
        </p:nvSpPr>
        <p:spPr/>
        <p:txBody>
          <a:bodyPr/>
          <a:lstStyle/>
          <a:p>
            <a:fld id="{B92609DD-6F31-9F47-86EA-C6E146B976DA}" type="slidenum">
              <a:rPr lang="en-US" smtClean="0"/>
              <a:t>13</a:t>
            </a:fld>
            <a:endParaRPr lang="en-US"/>
          </a:p>
        </p:txBody>
      </p:sp>
    </p:spTree>
    <p:extLst>
      <p:ext uri="{BB962C8B-B14F-4D97-AF65-F5344CB8AC3E}">
        <p14:creationId xmlns:p14="http://schemas.microsoft.com/office/powerpoint/2010/main" val="147920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also use images and ensure a range of images aiming that every child can resonate with at least one image so feels included</a:t>
            </a:r>
          </a:p>
          <a:p>
            <a:endParaRPr lang="en-GB" dirty="0"/>
          </a:p>
          <a:p>
            <a:r>
              <a:rPr lang="en-GB" dirty="0"/>
              <a:t>The teacher uses these pictures to show a range of families. Children discuss in groups and come up with a definition A Family is…</a:t>
            </a:r>
          </a:p>
          <a:p>
            <a:endParaRPr lang="en-GB" dirty="0"/>
          </a:p>
          <a:p>
            <a:r>
              <a:rPr lang="en-GB" dirty="0"/>
              <a:t>The lesson notes also help challenge stereotypical families and encourage children to think about other types of family that are not represented e.g. military families, adoptive families. Same gender families are not taught in isolation – just as another family type.</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92609DD-6F31-9F47-86EA-C6E146B976DA}" type="slidenum">
              <a:rPr lang="en-US" smtClean="0"/>
              <a:t>14</a:t>
            </a:fld>
            <a:endParaRPr lang="en-US"/>
          </a:p>
        </p:txBody>
      </p:sp>
    </p:spTree>
    <p:extLst>
      <p:ext uri="{BB962C8B-B14F-4D97-AF65-F5344CB8AC3E}">
        <p14:creationId xmlns:p14="http://schemas.microsoft.com/office/powerpoint/2010/main" val="1825278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92609DD-6F31-9F47-86EA-C6E146B976DA}" type="slidenum">
              <a:rPr lang="en-US" smtClean="0"/>
              <a:t>15</a:t>
            </a:fld>
            <a:endParaRPr lang="en-US"/>
          </a:p>
        </p:txBody>
      </p:sp>
    </p:spTree>
    <p:extLst>
      <p:ext uri="{BB962C8B-B14F-4D97-AF65-F5344CB8AC3E}">
        <p14:creationId xmlns:p14="http://schemas.microsoft.com/office/powerpoint/2010/main" val="2111140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951880-6C9B-44C9-8DB3-CCBD698BA6C1}" type="slidenum">
              <a:rPr lang="en-GB" smtClean="0"/>
              <a:t>16</a:t>
            </a:fld>
            <a:endParaRPr lang="en-GB"/>
          </a:p>
        </p:txBody>
      </p:sp>
    </p:spTree>
    <p:extLst>
      <p:ext uri="{BB962C8B-B14F-4D97-AF65-F5344CB8AC3E}">
        <p14:creationId xmlns:p14="http://schemas.microsoft.com/office/powerpoint/2010/main" val="1840597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a:t>
            </a:r>
          </a:p>
          <a:p>
            <a:endParaRPr lang="en-GB" dirty="0"/>
          </a:p>
          <a:p>
            <a:r>
              <a:rPr lang="en-GB" dirty="0"/>
              <a:t>Conception is introduced age appropriately in Y4 in the context of why our bodies change during puberty. Note that one lesson in Y4 is called Puberty for girls, this doesn’t exclude the boys, it covers them too, but the main focus is on menstruation.</a:t>
            </a:r>
          </a:p>
          <a:p>
            <a:endParaRPr lang="en-GB" dirty="0"/>
          </a:p>
          <a:p>
            <a:r>
              <a:rPr lang="en-GB" dirty="0"/>
              <a:t>Conception and puberty is built upon in Year 5 and then puberty, conception and childbirth is covered in more detail (but still age-appropriately) in Y6 with a chance for single gender group lessons (up until this point lesson shave all been mixed gender).</a:t>
            </a:r>
          </a:p>
          <a:p>
            <a:r>
              <a:rPr lang="en-GB" dirty="0"/>
              <a:t>Remind the parents/carers that when moving to secondary school Sex Ed is compulsory so there is an expectation that children will be moving into Y7 with some knowledge.</a:t>
            </a:r>
          </a:p>
          <a:p>
            <a:endParaRPr lang="en-GB" dirty="0"/>
          </a:p>
        </p:txBody>
      </p:sp>
      <p:sp>
        <p:nvSpPr>
          <p:cNvPr id="4" name="Slide Number Placeholder 3"/>
          <p:cNvSpPr>
            <a:spLocks noGrp="1"/>
          </p:cNvSpPr>
          <p:nvPr>
            <p:ph type="sldNum" sz="quarter" idx="10"/>
          </p:nvPr>
        </p:nvSpPr>
        <p:spPr/>
        <p:txBody>
          <a:bodyPr/>
          <a:lstStyle/>
          <a:p>
            <a:fld id="{B9951880-6C9B-44C9-8DB3-CCBD698BA6C1}" type="slidenum">
              <a:rPr lang="en-GB" smtClean="0"/>
              <a:t>17</a:t>
            </a:fld>
            <a:endParaRPr lang="en-GB"/>
          </a:p>
        </p:txBody>
      </p:sp>
    </p:spTree>
    <p:extLst>
      <p:ext uri="{BB962C8B-B14F-4D97-AF65-F5344CB8AC3E}">
        <p14:creationId xmlns:p14="http://schemas.microsoft.com/office/powerpoint/2010/main" val="1411276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9951880-6C9B-44C9-8DB3-CCBD698BA6C1}" type="slidenum">
              <a:rPr lang="en-GB" smtClean="0"/>
              <a:t>23</a:t>
            </a:fld>
            <a:endParaRPr lang="en-GB"/>
          </a:p>
        </p:txBody>
      </p:sp>
    </p:spTree>
    <p:extLst>
      <p:ext uri="{BB962C8B-B14F-4D97-AF65-F5344CB8AC3E}">
        <p14:creationId xmlns:p14="http://schemas.microsoft.com/office/powerpoint/2010/main" val="334347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2609DD-6F31-9F47-86EA-C6E146B976DA}" type="slidenum">
              <a:rPr lang="en-US" smtClean="0"/>
              <a:t>4</a:t>
            </a:fld>
            <a:endParaRPr lang="en-US"/>
          </a:p>
        </p:txBody>
      </p:sp>
    </p:spTree>
    <p:extLst>
      <p:ext uri="{BB962C8B-B14F-4D97-AF65-F5344CB8AC3E}">
        <p14:creationId xmlns:p14="http://schemas.microsoft.com/office/powerpoint/2010/main" val="1335199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3200" dirty="0"/>
          </a:p>
          <a:p>
            <a:endParaRPr lang="en-GB" sz="3200" dirty="0"/>
          </a:p>
          <a:p>
            <a:endParaRPr lang="en-GB" sz="3200" dirty="0"/>
          </a:p>
        </p:txBody>
      </p:sp>
    </p:spTree>
    <p:extLst>
      <p:ext uri="{BB962C8B-B14F-4D97-AF65-F5344CB8AC3E}">
        <p14:creationId xmlns:p14="http://schemas.microsoft.com/office/powerpoint/2010/main" val="1916850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200" dirty="0"/>
              <a:t>Note that lessons on puberty are considered statutory at Primary level because they have been included within compulsory Health Education</a:t>
            </a:r>
          </a:p>
          <a:p>
            <a:endParaRPr lang="en-GB" sz="3200" dirty="0"/>
          </a:p>
          <a:p>
            <a:endParaRPr lang="en-GB" sz="3200" dirty="0"/>
          </a:p>
        </p:txBody>
      </p:sp>
    </p:spTree>
    <p:extLst>
      <p:ext uri="{BB962C8B-B14F-4D97-AF65-F5344CB8AC3E}">
        <p14:creationId xmlns:p14="http://schemas.microsoft.com/office/powerpoint/2010/main" val="734801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2609DD-6F31-9F47-86EA-C6E146B976DA}" type="slidenum">
              <a:rPr lang="en-US" smtClean="0"/>
              <a:t>7</a:t>
            </a:fld>
            <a:endParaRPr lang="en-US"/>
          </a:p>
        </p:txBody>
      </p:sp>
    </p:spTree>
    <p:extLst>
      <p:ext uri="{BB962C8B-B14F-4D97-AF65-F5344CB8AC3E}">
        <p14:creationId xmlns:p14="http://schemas.microsoft.com/office/powerpoint/2010/main" val="371930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2609DD-6F31-9F47-86EA-C6E146B976DA}" type="slidenum">
              <a:rPr lang="en-US" smtClean="0"/>
              <a:t>8</a:t>
            </a:fld>
            <a:endParaRPr lang="en-US"/>
          </a:p>
        </p:txBody>
      </p:sp>
    </p:spTree>
    <p:extLst>
      <p:ext uri="{BB962C8B-B14F-4D97-AF65-F5344CB8AC3E}">
        <p14:creationId xmlns:p14="http://schemas.microsoft.com/office/powerpoint/2010/main" val="1888788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believe children need accurate information on human reproduction BEFORE they go to secondary school, hence choosing to teach this as recommended</a:t>
            </a:r>
          </a:p>
          <a:p>
            <a:endParaRPr lang="en-GB" dirty="0"/>
          </a:p>
        </p:txBody>
      </p:sp>
      <p:sp>
        <p:nvSpPr>
          <p:cNvPr id="4" name="Slide Number Placeholder 3"/>
          <p:cNvSpPr>
            <a:spLocks noGrp="1"/>
          </p:cNvSpPr>
          <p:nvPr>
            <p:ph type="sldNum" sz="quarter" idx="10"/>
          </p:nvPr>
        </p:nvSpPr>
        <p:spPr/>
        <p:txBody>
          <a:bodyPr/>
          <a:lstStyle/>
          <a:p>
            <a:fld id="{B9951880-6C9B-44C9-8DB3-CCBD698BA6C1}" type="slidenum">
              <a:rPr lang="en-GB" smtClean="0"/>
              <a:t>9</a:t>
            </a:fld>
            <a:endParaRPr lang="en-GB"/>
          </a:p>
        </p:txBody>
      </p:sp>
    </p:spTree>
    <p:extLst>
      <p:ext uri="{BB962C8B-B14F-4D97-AF65-F5344CB8AC3E}">
        <p14:creationId xmlns:p14="http://schemas.microsoft.com/office/powerpoint/2010/main" val="3172041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THIS FALLS WITHIN THE STATUTORY HEALTH EDUCATION GUIDANCE…changing adolescent body so is compulsory. </a:t>
            </a:r>
          </a:p>
          <a:p>
            <a:r>
              <a:rPr lang="en-GB" dirty="0"/>
              <a:t>More detail about</a:t>
            </a:r>
            <a:r>
              <a:rPr lang="en-GB" baseline="0" dirty="0"/>
              <a:t> exactly what is covered in each year group.</a:t>
            </a:r>
          </a:p>
          <a:p>
            <a:r>
              <a:rPr lang="en-GB" baseline="0" dirty="0"/>
              <a:t>Emphasise that only 2 or 3 lessons in every year group are specifically about either puberty (statutory) or How babies are made (not statutory).</a:t>
            </a:r>
          </a:p>
          <a:p>
            <a:r>
              <a:rPr lang="en-GB" baseline="0" dirty="0"/>
              <a:t>Also emphasise that correct terminology is introduced early so the school can meet its safeguarding obligations and to get the children used to using the words appropriately (</a:t>
            </a:r>
            <a:r>
              <a:rPr lang="en-GB" baseline="0" dirty="0" err="1"/>
              <a:t>ie</a:t>
            </a:r>
            <a:r>
              <a:rPr lang="en-GB" baseline="0" dirty="0"/>
              <a:t> we also teach them when it’s appropriate to use these words and when not). A further rationale for this is that in KS2, body part words are not seen as something rude or dirty.</a:t>
            </a:r>
          </a:p>
          <a:p>
            <a:r>
              <a:rPr lang="en-GB" baseline="0" dirty="0"/>
              <a:t>Puberty is introduced very gently in Y3 because some girls may start their periods early and it is necessary to prepare them for this so they aren’t scared or worried.</a:t>
            </a:r>
            <a:endParaRPr lang="en-GB" dirty="0"/>
          </a:p>
        </p:txBody>
      </p:sp>
      <p:sp>
        <p:nvSpPr>
          <p:cNvPr id="4" name="Slide Number Placeholder 3"/>
          <p:cNvSpPr>
            <a:spLocks noGrp="1"/>
          </p:cNvSpPr>
          <p:nvPr>
            <p:ph type="sldNum" sz="quarter" idx="10"/>
          </p:nvPr>
        </p:nvSpPr>
        <p:spPr/>
        <p:txBody>
          <a:bodyPr/>
          <a:lstStyle/>
          <a:p>
            <a:fld id="{B9951880-6C9B-44C9-8DB3-CCBD698BA6C1}" type="slidenum">
              <a:rPr lang="en-GB" smtClean="0"/>
              <a:t>10</a:t>
            </a:fld>
            <a:endParaRPr lang="en-GB"/>
          </a:p>
        </p:txBody>
      </p:sp>
    </p:spTree>
    <p:extLst>
      <p:ext uri="{BB962C8B-B14F-4D97-AF65-F5344CB8AC3E}">
        <p14:creationId xmlns:p14="http://schemas.microsoft.com/office/powerpoint/2010/main" val="3721380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Share some</a:t>
            </a:r>
            <a:r>
              <a:rPr lang="en-GB" baseline="0" dirty="0"/>
              <a:t> of the materials used so everyone can see what it looks like. </a:t>
            </a:r>
            <a:endParaRPr lang="en-GB" dirty="0"/>
          </a:p>
        </p:txBody>
      </p:sp>
    </p:spTree>
    <p:extLst>
      <p:ext uri="{BB962C8B-B14F-4D97-AF65-F5344CB8AC3E}">
        <p14:creationId xmlns:p14="http://schemas.microsoft.com/office/powerpoint/2010/main" val="570393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BC5B2-8015-F844-A6A8-7D146C8428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F56235-61D2-C84E-9DCC-CF672459C9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7416F1-2888-A940-B05D-BA68F73865FA}"/>
              </a:ext>
            </a:extLst>
          </p:cNvPr>
          <p:cNvSpPr>
            <a:spLocks noGrp="1"/>
          </p:cNvSpPr>
          <p:nvPr>
            <p:ph type="dt" sz="half" idx="10"/>
          </p:nvPr>
        </p:nvSpPr>
        <p:spPr/>
        <p:txBody>
          <a:bodyPr/>
          <a:lstStyle/>
          <a:p>
            <a:fld id="{B61915B7-3520-6642-A5B3-0D43A7BD9EB1}" type="datetimeFigureOut">
              <a:rPr lang="en-US" smtClean="0"/>
              <a:t>5/4/2022</a:t>
            </a:fld>
            <a:endParaRPr lang="en-US"/>
          </a:p>
        </p:txBody>
      </p:sp>
      <p:sp>
        <p:nvSpPr>
          <p:cNvPr id="5" name="Footer Placeholder 4">
            <a:extLst>
              <a:ext uri="{FF2B5EF4-FFF2-40B4-BE49-F238E27FC236}">
                <a16:creationId xmlns:a16="http://schemas.microsoft.com/office/drawing/2014/main" id="{C2A812F2-C722-A344-827B-DDEF87ED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807A1-DE24-2F4E-B7B3-E57AA4167055}"/>
              </a:ext>
            </a:extLst>
          </p:cNvPr>
          <p:cNvSpPr>
            <a:spLocks noGrp="1"/>
          </p:cNvSpPr>
          <p:nvPr>
            <p:ph type="sldNum" sz="quarter" idx="12"/>
          </p:nvPr>
        </p:nvSpPr>
        <p:spPr/>
        <p:txBody>
          <a:bodyPr/>
          <a:lstStyle/>
          <a:p>
            <a:fld id="{CB26BE96-C26F-494C-A240-D526A134E3D4}" type="slidenum">
              <a:rPr lang="en-US" smtClean="0"/>
              <a:t>‹#›</a:t>
            </a:fld>
            <a:endParaRPr lang="en-US"/>
          </a:p>
        </p:txBody>
      </p:sp>
    </p:spTree>
    <p:extLst>
      <p:ext uri="{BB962C8B-B14F-4D97-AF65-F5344CB8AC3E}">
        <p14:creationId xmlns:p14="http://schemas.microsoft.com/office/powerpoint/2010/main" val="1983534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7A160-8C7E-0642-A070-F733AC156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9E4E59-7457-D84F-B78B-AD618242F1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4E099-04DD-8D45-A30C-FA9111EBEAE5}"/>
              </a:ext>
            </a:extLst>
          </p:cNvPr>
          <p:cNvSpPr>
            <a:spLocks noGrp="1"/>
          </p:cNvSpPr>
          <p:nvPr>
            <p:ph type="dt" sz="half" idx="10"/>
          </p:nvPr>
        </p:nvSpPr>
        <p:spPr/>
        <p:txBody>
          <a:bodyPr/>
          <a:lstStyle/>
          <a:p>
            <a:fld id="{B61915B7-3520-6642-A5B3-0D43A7BD9EB1}" type="datetimeFigureOut">
              <a:rPr lang="en-US" smtClean="0"/>
              <a:t>5/4/2022</a:t>
            </a:fld>
            <a:endParaRPr lang="en-US"/>
          </a:p>
        </p:txBody>
      </p:sp>
      <p:sp>
        <p:nvSpPr>
          <p:cNvPr id="5" name="Footer Placeholder 4">
            <a:extLst>
              <a:ext uri="{FF2B5EF4-FFF2-40B4-BE49-F238E27FC236}">
                <a16:creationId xmlns:a16="http://schemas.microsoft.com/office/drawing/2014/main" id="{A664C925-F192-2F44-98BD-38106441D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677AF4-D49A-AD41-A378-4C96267BF7C0}"/>
              </a:ext>
            </a:extLst>
          </p:cNvPr>
          <p:cNvSpPr>
            <a:spLocks noGrp="1"/>
          </p:cNvSpPr>
          <p:nvPr>
            <p:ph type="sldNum" sz="quarter" idx="12"/>
          </p:nvPr>
        </p:nvSpPr>
        <p:spPr/>
        <p:txBody>
          <a:bodyPr/>
          <a:lstStyle/>
          <a:p>
            <a:fld id="{CB26BE96-C26F-494C-A240-D526A134E3D4}" type="slidenum">
              <a:rPr lang="en-US" smtClean="0"/>
              <a:t>‹#›</a:t>
            </a:fld>
            <a:endParaRPr lang="en-US"/>
          </a:p>
        </p:txBody>
      </p:sp>
    </p:spTree>
    <p:extLst>
      <p:ext uri="{BB962C8B-B14F-4D97-AF65-F5344CB8AC3E}">
        <p14:creationId xmlns:p14="http://schemas.microsoft.com/office/powerpoint/2010/main" val="3758893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2A14A8-C2AF-734E-B996-9480AE029D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FB35F3-C8CA-1748-8D49-496F032D489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52BC8-9CAC-AB48-A788-6E88DA881145}"/>
              </a:ext>
            </a:extLst>
          </p:cNvPr>
          <p:cNvSpPr>
            <a:spLocks noGrp="1"/>
          </p:cNvSpPr>
          <p:nvPr>
            <p:ph type="dt" sz="half" idx="10"/>
          </p:nvPr>
        </p:nvSpPr>
        <p:spPr/>
        <p:txBody>
          <a:bodyPr/>
          <a:lstStyle/>
          <a:p>
            <a:fld id="{B61915B7-3520-6642-A5B3-0D43A7BD9EB1}" type="datetimeFigureOut">
              <a:rPr lang="en-US" smtClean="0"/>
              <a:t>5/4/2022</a:t>
            </a:fld>
            <a:endParaRPr lang="en-US"/>
          </a:p>
        </p:txBody>
      </p:sp>
      <p:sp>
        <p:nvSpPr>
          <p:cNvPr id="5" name="Footer Placeholder 4">
            <a:extLst>
              <a:ext uri="{FF2B5EF4-FFF2-40B4-BE49-F238E27FC236}">
                <a16:creationId xmlns:a16="http://schemas.microsoft.com/office/drawing/2014/main" id="{5563C7A1-BF97-8942-AAFA-607F4F9A9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B60215-464D-F04D-82C9-BEB5F798AB4F}"/>
              </a:ext>
            </a:extLst>
          </p:cNvPr>
          <p:cNvSpPr>
            <a:spLocks noGrp="1"/>
          </p:cNvSpPr>
          <p:nvPr>
            <p:ph type="sldNum" sz="quarter" idx="12"/>
          </p:nvPr>
        </p:nvSpPr>
        <p:spPr/>
        <p:txBody>
          <a:bodyPr/>
          <a:lstStyle/>
          <a:p>
            <a:fld id="{CB26BE96-C26F-494C-A240-D526A134E3D4}" type="slidenum">
              <a:rPr lang="en-US" smtClean="0"/>
              <a:t>‹#›</a:t>
            </a:fld>
            <a:endParaRPr lang="en-US"/>
          </a:p>
        </p:txBody>
      </p:sp>
    </p:spTree>
    <p:extLst>
      <p:ext uri="{BB962C8B-B14F-4D97-AF65-F5344CB8AC3E}">
        <p14:creationId xmlns:p14="http://schemas.microsoft.com/office/powerpoint/2010/main" val="3085164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79951-75E6-3A48-9ED6-0D995DA58E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BFE181-BDCC-A844-B177-AA0492AF74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B8CA26-C95C-5E45-AF7C-7067AD0DF0EC}"/>
              </a:ext>
            </a:extLst>
          </p:cNvPr>
          <p:cNvSpPr>
            <a:spLocks noGrp="1"/>
          </p:cNvSpPr>
          <p:nvPr>
            <p:ph type="dt" sz="half" idx="10"/>
          </p:nvPr>
        </p:nvSpPr>
        <p:spPr/>
        <p:txBody>
          <a:bodyPr/>
          <a:lstStyle/>
          <a:p>
            <a:fld id="{B61915B7-3520-6642-A5B3-0D43A7BD9EB1}" type="datetimeFigureOut">
              <a:rPr lang="en-US" smtClean="0"/>
              <a:t>5/4/2022</a:t>
            </a:fld>
            <a:endParaRPr lang="en-US"/>
          </a:p>
        </p:txBody>
      </p:sp>
      <p:sp>
        <p:nvSpPr>
          <p:cNvPr id="5" name="Footer Placeholder 4">
            <a:extLst>
              <a:ext uri="{FF2B5EF4-FFF2-40B4-BE49-F238E27FC236}">
                <a16:creationId xmlns:a16="http://schemas.microsoft.com/office/drawing/2014/main" id="{061E59A8-E9F2-B940-AA80-5C088C793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349FD4-9D2D-6D4B-843B-5C6FEE3AA5AA}"/>
              </a:ext>
            </a:extLst>
          </p:cNvPr>
          <p:cNvSpPr>
            <a:spLocks noGrp="1"/>
          </p:cNvSpPr>
          <p:nvPr>
            <p:ph type="sldNum" sz="quarter" idx="12"/>
          </p:nvPr>
        </p:nvSpPr>
        <p:spPr/>
        <p:txBody>
          <a:bodyPr/>
          <a:lstStyle/>
          <a:p>
            <a:fld id="{CB26BE96-C26F-494C-A240-D526A134E3D4}" type="slidenum">
              <a:rPr lang="en-US" smtClean="0"/>
              <a:t>‹#›</a:t>
            </a:fld>
            <a:endParaRPr lang="en-US"/>
          </a:p>
        </p:txBody>
      </p:sp>
    </p:spTree>
    <p:extLst>
      <p:ext uri="{BB962C8B-B14F-4D97-AF65-F5344CB8AC3E}">
        <p14:creationId xmlns:p14="http://schemas.microsoft.com/office/powerpoint/2010/main" val="2033618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30D3A-E09C-7543-B290-5B5AB002D8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934A9A-99C2-C548-977B-AD06B349F0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08028FD-6924-1445-B22A-9D3C825B9CBE}"/>
              </a:ext>
            </a:extLst>
          </p:cNvPr>
          <p:cNvSpPr>
            <a:spLocks noGrp="1"/>
          </p:cNvSpPr>
          <p:nvPr>
            <p:ph type="dt" sz="half" idx="10"/>
          </p:nvPr>
        </p:nvSpPr>
        <p:spPr/>
        <p:txBody>
          <a:bodyPr/>
          <a:lstStyle/>
          <a:p>
            <a:fld id="{B61915B7-3520-6642-A5B3-0D43A7BD9EB1}" type="datetimeFigureOut">
              <a:rPr lang="en-US" smtClean="0"/>
              <a:t>5/4/2022</a:t>
            </a:fld>
            <a:endParaRPr lang="en-US"/>
          </a:p>
        </p:txBody>
      </p:sp>
      <p:sp>
        <p:nvSpPr>
          <p:cNvPr id="5" name="Footer Placeholder 4">
            <a:extLst>
              <a:ext uri="{FF2B5EF4-FFF2-40B4-BE49-F238E27FC236}">
                <a16:creationId xmlns:a16="http://schemas.microsoft.com/office/drawing/2014/main" id="{2E43F538-F204-2E49-AD56-DAF27ED5E1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DC882-D299-4C4F-BF8F-B312E0E21043}"/>
              </a:ext>
            </a:extLst>
          </p:cNvPr>
          <p:cNvSpPr>
            <a:spLocks noGrp="1"/>
          </p:cNvSpPr>
          <p:nvPr>
            <p:ph type="sldNum" sz="quarter" idx="12"/>
          </p:nvPr>
        </p:nvSpPr>
        <p:spPr/>
        <p:txBody>
          <a:bodyPr/>
          <a:lstStyle/>
          <a:p>
            <a:fld id="{CB26BE96-C26F-494C-A240-D526A134E3D4}" type="slidenum">
              <a:rPr lang="en-US" smtClean="0"/>
              <a:t>‹#›</a:t>
            </a:fld>
            <a:endParaRPr lang="en-US"/>
          </a:p>
        </p:txBody>
      </p:sp>
    </p:spTree>
    <p:extLst>
      <p:ext uri="{BB962C8B-B14F-4D97-AF65-F5344CB8AC3E}">
        <p14:creationId xmlns:p14="http://schemas.microsoft.com/office/powerpoint/2010/main" val="2769971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2DC9-5A82-F94F-BD14-889C9F9245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2A3327-B3AA-4E45-BEA1-596FB706069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91710F-BB86-9F43-ADCE-4E691F0390A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687225-105B-1F4F-BC16-36161A95D618}"/>
              </a:ext>
            </a:extLst>
          </p:cNvPr>
          <p:cNvSpPr>
            <a:spLocks noGrp="1"/>
          </p:cNvSpPr>
          <p:nvPr>
            <p:ph type="dt" sz="half" idx="10"/>
          </p:nvPr>
        </p:nvSpPr>
        <p:spPr/>
        <p:txBody>
          <a:bodyPr/>
          <a:lstStyle/>
          <a:p>
            <a:fld id="{B61915B7-3520-6642-A5B3-0D43A7BD9EB1}" type="datetimeFigureOut">
              <a:rPr lang="en-US" smtClean="0"/>
              <a:t>5/4/2022</a:t>
            </a:fld>
            <a:endParaRPr lang="en-US"/>
          </a:p>
        </p:txBody>
      </p:sp>
      <p:sp>
        <p:nvSpPr>
          <p:cNvPr id="6" name="Footer Placeholder 5">
            <a:extLst>
              <a:ext uri="{FF2B5EF4-FFF2-40B4-BE49-F238E27FC236}">
                <a16:creationId xmlns:a16="http://schemas.microsoft.com/office/drawing/2014/main" id="{65E6AF08-A49C-FC4F-8A36-4645F858C1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D1F83-D86C-3A4A-A0C4-726A0DFC32A2}"/>
              </a:ext>
            </a:extLst>
          </p:cNvPr>
          <p:cNvSpPr>
            <a:spLocks noGrp="1"/>
          </p:cNvSpPr>
          <p:nvPr>
            <p:ph type="sldNum" sz="quarter" idx="12"/>
          </p:nvPr>
        </p:nvSpPr>
        <p:spPr/>
        <p:txBody>
          <a:bodyPr/>
          <a:lstStyle/>
          <a:p>
            <a:fld id="{CB26BE96-C26F-494C-A240-D526A134E3D4}" type="slidenum">
              <a:rPr lang="en-US" smtClean="0"/>
              <a:t>‹#›</a:t>
            </a:fld>
            <a:endParaRPr lang="en-US"/>
          </a:p>
        </p:txBody>
      </p:sp>
    </p:spTree>
    <p:extLst>
      <p:ext uri="{BB962C8B-B14F-4D97-AF65-F5344CB8AC3E}">
        <p14:creationId xmlns:p14="http://schemas.microsoft.com/office/powerpoint/2010/main" val="2871644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3BE10-15C7-274A-9ECC-D80E54DB53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E07642-9FA0-3F4E-93C3-4102887F2A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D2AB18-4804-4A4E-A0D0-10F2BF6CEA6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0040D2-8A1A-F345-8EA3-1D35BC2E76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216BD38-C648-F945-858D-BAA8BD76B3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702C28-7297-AE48-94D9-2A7A9412EDA4}"/>
              </a:ext>
            </a:extLst>
          </p:cNvPr>
          <p:cNvSpPr>
            <a:spLocks noGrp="1"/>
          </p:cNvSpPr>
          <p:nvPr>
            <p:ph type="dt" sz="half" idx="10"/>
          </p:nvPr>
        </p:nvSpPr>
        <p:spPr/>
        <p:txBody>
          <a:bodyPr/>
          <a:lstStyle/>
          <a:p>
            <a:fld id="{B61915B7-3520-6642-A5B3-0D43A7BD9EB1}" type="datetimeFigureOut">
              <a:rPr lang="en-US" smtClean="0"/>
              <a:t>5/4/2022</a:t>
            </a:fld>
            <a:endParaRPr lang="en-US"/>
          </a:p>
        </p:txBody>
      </p:sp>
      <p:sp>
        <p:nvSpPr>
          <p:cNvPr id="8" name="Footer Placeholder 7">
            <a:extLst>
              <a:ext uri="{FF2B5EF4-FFF2-40B4-BE49-F238E27FC236}">
                <a16:creationId xmlns:a16="http://schemas.microsoft.com/office/drawing/2014/main" id="{83BE933E-79CF-1A4B-AB7E-6A115D62A0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4BF2C2-AB6F-DA4E-B5BF-14650810B35D}"/>
              </a:ext>
            </a:extLst>
          </p:cNvPr>
          <p:cNvSpPr>
            <a:spLocks noGrp="1"/>
          </p:cNvSpPr>
          <p:nvPr>
            <p:ph type="sldNum" sz="quarter" idx="12"/>
          </p:nvPr>
        </p:nvSpPr>
        <p:spPr/>
        <p:txBody>
          <a:bodyPr/>
          <a:lstStyle/>
          <a:p>
            <a:fld id="{CB26BE96-C26F-494C-A240-D526A134E3D4}" type="slidenum">
              <a:rPr lang="en-US" smtClean="0"/>
              <a:t>‹#›</a:t>
            </a:fld>
            <a:endParaRPr lang="en-US"/>
          </a:p>
        </p:txBody>
      </p:sp>
    </p:spTree>
    <p:extLst>
      <p:ext uri="{BB962C8B-B14F-4D97-AF65-F5344CB8AC3E}">
        <p14:creationId xmlns:p14="http://schemas.microsoft.com/office/powerpoint/2010/main" val="3752040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BAC83-E280-C849-AAD8-66D6241D22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CBABF8-7680-6F48-AFB0-F29EFA012E81}"/>
              </a:ext>
            </a:extLst>
          </p:cNvPr>
          <p:cNvSpPr>
            <a:spLocks noGrp="1"/>
          </p:cNvSpPr>
          <p:nvPr>
            <p:ph type="dt" sz="half" idx="10"/>
          </p:nvPr>
        </p:nvSpPr>
        <p:spPr/>
        <p:txBody>
          <a:bodyPr/>
          <a:lstStyle/>
          <a:p>
            <a:fld id="{B61915B7-3520-6642-A5B3-0D43A7BD9EB1}" type="datetimeFigureOut">
              <a:rPr lang="en-US" smtClean="0"/>
              <a:t>5/4/2022</a:t>
            </a:fld>
            <a:endParaRPr lang="en-US"/>
          </a:p>
        </p:txBody>
      </p:sp>
      <p:sp>
        <p:nvSpPr>
          <p:cNvPr id="4" name="Footer Placeholder 3">
            <a:extLst>
              <a:ext uri="{FF2B5EF4-FFF2-40B4-BE49-F238E27FC236}">
                <a16:creationId xmlns:a16="http://schemas.microsoft.com/office/drawing/2014/main" id="{BCB600CA-3CFD-5148-90A8-E8E5DF7D53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70E91B-1E28-8D4A-9CC5-6DCB1D999816}"/>
              </a:ext>
            </a:extLst>
          </p:cNvPr>
          <p:cNvSpPr>
            <a:spLocks noGrp="1"/>
          </p:cNvSpPr>
          <p:nvPr>
            <p:ph type="sldNum" sz="quarter" idx="12"/>
          </p:nvPr>
        </p:nvSpPr>
        <p:spPr/>
        <p:txBody>
          <a:bodyPr/>
          <a:lstStyle/>
          <a:p>
            <a:fld id="{CB26BE96-C26F-494C-A240-D526A134E3D4}" type="slidenum">
              <a:rPr lang="en-US" smtClean="0"/>
              <a:t>‹#›</a:t>
            </a:fld>
            <a:endParaRPr lang="en-US"/>
          </a:p>
        </p:txBody>
      </p:sp>
    </p:spTree>
    <p:extLst>
      <p:ext uri="{BB962C8B-B14F-4D97-AF65-F5344CB8AC3E}">
        <p14:creationId xmlns:p14="http://schemas.microsoft.com/office/powerpoint/2010/main" val="3523331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E38CC2-ED7B-BE49-BBA7-3592B88B0407}"/>
              </a:ext>
            </a:extLst>
          </p:cNvPr>
          <p:cNvSpPr>
            <a:spLocks noGrp="1"/>
          </p:cNvSpPr>
          <p:nvPr>
            <p:ph type="dt" sz="half" idx="10"/>
          </p:nvPr>
        </p:nvSpPr>
        <p:spPr/>
        <p:txBody>
          <a:bodyPr/>
          <a:lstStyle/>
          <a:p>
            <a:fld id="{B61915B7-3520-6642-A5B3-0D43A7BD9EB1}" type="datetimeFigureOut">
              <a:rPr lang="en-US" smtClean="0"/>
              <a:t>5/4/2022</a:t>
            </a:fld>
            <a:endParaRPr lang="en-US"/>
          </a:p>
        </p:txBody>
      </p:sp>
      <p:sp>
        <p:nvSpPr>
          <p:cNvPr id="3" name="Footer Placeholder 2">
            <a:extLst>
              <a:ext uri="{FF2B5EF4-FFF2-40B4-BE49-F238E27FC236}">
                <a16:creationId xmlns:a16="http://schemas.microsoft.com/office/drawing/2014/main" id="{5D4CD0E6-B971-C341-B665-96304016FF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650F18-FDEA-EB4A-869F-80E261C53FB8}"/>
              </a:ext>
            </a:extLst>
          </p:cNvPr>
          <p:cNvSpPr>
            <a:spLocks noGrp="1"/>
          </p:cNvSpPr>
          <p:nvPr>
            <p:ph type="sldNum" sz="quarter" idx="12"/>
          </p:nvPr>
        </p:nvSpPr>
        <p:spPr/>
        <p:txBody>
          <a:bodyPr/>
          <a:lstStyle/>
          <a:p>
            <a:fld id="{CB26BE96-C26F-494C-A240-D526A134E3D4}" type="slidenum">
              <a:rPr lang="en-US" smtClean="0"/>
              <a:t>‹#›</a:t>
            </a:fld>
            <a:endParaRPr lang="en-US"/>
          </a:p>
        </p:txBody>
      </p:sp>
    </p:spTree>
    <p:extLst>
      <p:ext uri="{BB962C8B-B14F-4D97-AF65-F5344CB8AC3E}">
        <p14:creationId xmlns:p14="http://schemas.microsoft.com/office/powerpoint/2010/main" val="3622959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4BF01-B745-A94F-880B-D29F2DF7B4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994012-3B54-934A-9EA7-6309289793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A4F148-4B96-C14D-B393-205E9EA139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20C82C-2FB0-8B4E-92E3-CC7F73309EA1}"/>
              </a:ext>
            </a:extLst>
          </p:cNvPr>
          <p:cNvSpPr>
            <a:spLocks noGrp="1"/>
          </p:cNvSpPr>
          <p:nvPr>
            <p:ph type="dt" sz="half" idx="10"/>
          </p:nvPr>
        </p:nvSpPr>
        <p:spPr/>
        <p:txBody>
          <a:bodyPr/>
          <a:lstStyle/>
          <a:p>
            <a:fld id="{B61915B7-3520-6642-A5B3-0D43A7BD9EB1}" type="datetimeFigureOut">
              <a:rPr lang="en-US" smtClean="0"/>
              <a:t>5/4/2022</a:t>
            </a:fld>
            <a:endParaRPr lang="en-US"/>
          </a:p>
        </p:txBody>
      </p:sp>
      <p:sp>
        <p:nvSpPr>
          <p:cNvPr id="6" name="Footer Placeholder 5">
            <a:extLst>
              <a:ext uri="{FF2B5EF4-FFF2-40B4-BE49-F238E27FC236}">
                <a16:creationId xmlns:a16="http://schemas.microsoft.com/office/drawing/2014/main" id="{ABA340D8-AA80-E545-9565-F1857BF5F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2F5CF-FFF1-A44F-8BD2-80FDA19F08F3}"/>
              </a:ext>
            </a:extLst>
          </p:cNvPr>
          <p:cNvSpPr>
            <a:spLocks noGrp="1"/>
          </p:cNvSpPr>
          <p:nvPr>
            <p:ph type="sldNum" sz="quarter" idx="12"/>
          </p:nvPr>
        </p:nvSpPr>
        <p:spPr/>
        <p:txBody>
          <a:bodyPr/>
          <a:lstStyle/>
          <a:p>
            <a:fld id="{CB26BE96-C26F-494C-A240-D526A134E3D4}" type="slidenum">
              <a:rPr lang="en-US" smtClean="0"/>
              <a:t>‹#›</a:t>
            </a:fld>
            <a:endParaRPr lang="en-US"/>
          </a:p>
        </p:txBody>
      </p:sp>
    </p:spTree>
    <p:extLst>
      <p:ext uri="{BB962C8B-B14F-4D97-AF65-F5344CB8AC3E}">
        <p14:creationId xmlns:p14="http://schemas.microsoft.com/office/powerpoint/2010/main" val="2333782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827A5-442A-6F47-BEC9-66BC0FBBA2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BCE001-4B24-3E42-87B8-53C73A6FD8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8B3BBF-941A-784E-81EB-AC5FB76C0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48D803-11EF-6546-9B69-560E13C1A2C9}"/>
              </a:ext>
            </a:extLst>
          </p:cNvPr>
          <p:cNvSpPr>
            <a:spLocks noGrp="1"/>
          </p:cNvSpPr>
          <p:nvPr>
            <p:ph type="dt" sz="half" idx="10"/>
          </p:nvPr>
        </p:nvSpPr>
        <p:spPr/>
        <p:txBody>
          <a:bodyPr/>
          <a:lstStyle/>
          <a:p>
            <a:fld id="{B61915B7-3520-6642-A5B3-0D43A7BD9EB1}" type="datetimeFigureOut">
              <a:rPr lang="en-US" smtClean="0"/>
              <a:t>5/4/2022</a:t>
            </a:fld>
            <a:endParaRPr lang="en-US"/>
          </a:p>
        </p:txBody>
      </p:sp>
      <p:sp>
        <p:nvSpPr>
          <p:cNvPr id="6" name="Footer Placeholder 5">
            <a:extLst>
              <a:ext uri="{FF2B5EF4-FFF2-40B4-BE49-F238E27FC236}">
                <a16:creationId xmlns:a16="http://schemas.microsoft.com/office/drawing/2014/main" id="{A660907E-6DEB-B54A-803F-6D5D459D31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93DE02-DE44-4049-BEE4-A0E4A4A23484}"/>
              </a:ext>
            </a:extLst>
          </p:cNvPr>
          <p:cNvSpPr>
            <a:spLocks noGrp="1"/>
          </p:cNvSpPr>
          <p:nvPr>
            <p:ph type="sldNum" sz="quarter" idx="12"/>
          </p:nvPr>
        </p:nvSpPr>
        <p:spPr/>
        <p:txBody>
          <a:bodyPr/>
          <a:lstStyle/>
          <a:p>
            <a:fld id="{CB26BE96-C26F-494C-A240-D526A134E3D4}" type="slidenum">
              <a:rPr lang="en-US" smtClean="0"/>
              <a:t>‹#›</a:t>
            </a:fld>
            <a:endParaRPr lang="en-US"/>
          </a:p>
        </p:txBody>
      </p:sp>
    </p:spTree>
    <p:extLst>
      <p:ext uri="{BB962C8B-B14F-4D97-AF65-F5344CB8AC3E}">
        <p14:creationId xmlns:p14="http://schemas.microsoft.com/office/powerpoint/2010/main" val="1236181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6BAFD4-81C8-1B47-805A-E56B73165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573705-A88C-3A43-95FE-E2B5AEAA88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EC6F3-07E3-3B45-9D64-A71CD1986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915B7-3520-6642-A5B3-0D43A7BD9EB1}" type="datetimeFigureOut">
              <a:rPr lang="en-US" smtClean="0"/>
              <a:t>5/4/2022</a:t>
            </a:fld>
            <a:endParaRPr lang="en-US"/>
          </a:p>
        </p:txBody>
      </p:sp>
      <p:sp>
        <p:nvSpPr>
          <p:cNvPr id="5" name="Footer Placeholder 4">
            <a:extLst>
              <a:ext uri="{FF2B5EF4-FFF2-40B4-BE49-F238E27FC236}">
                <a16:creationId xmlns:a16="http://schemas.microsoft.com/office/drawing/2014/main" id="{321D00A8-4058-6444-9EBB-73F8174E20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857776-9BA2-524C-888D-E0561AA569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6BE96-C26F-494C-A240-D526A134E3D4}" type="slidenum">
              <a:rPr lang="en-US" smtClean="0"/>
              <a:t>‹#›</a:t>
            </a:fld>
            <a:endParaRPr lang="en-US"/>
          </a:p>
        </p:txBody>
      </p:sp>
    </p:spTree>
    <p:extLst>
      <p:ext uri="{BB962C8B-B14F-4D97-AF65-F5344CB8AC3E}">
        <p14:creationId xmlns:p14="http://schemas.microsoft.com/office/powerpoint/2010/main" val="2255124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jpeg"/><Relationship Id="rId10" Type="http://schemas.openxmlformats.org/officeDocument/2006/relationships/image" Target="../media/image16.emf"/><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jpeg"/><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1000" y="107643"/>
            <a:ext cx="11314176" cy="1527520"/>
          </a:xfrm>
        </p:spPr>
        <p:txBody>
          <a:bodyPr anchor="b">
            <a:normAutofit fontScale="90000"/>
          </a:bodyPr>
          <a:lstStyle/>
          <a:p>
            <a:pPr algn="l"/>
            <a:r>
              <a:rPr lang="en-US" b="1" dirty="0"/>
              <a:t>Escrick Primary School </a:t>
            </a:r>
            <a:br>
              <a:rPr lang="en-US" b="1" dirty="0"/>
            </a:br>
            <a:r>
              <a:rPr lang="en-US" b="1" dirty="0"/>
              <a:t>RSE Information Evening</a:t>
            </a:r>
            <a:endParaRPr lang="en-GB" b="1" dirty="0"/>
          </a:p>
        </p:txBody>
      </p:sp>
      <p:sp>
        <p:nvSpPr>
          <p:cNvPr id="18" name="Freeform: Shape 10">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1.jpeg" descr="Logo&#10;&#10;Description automatically generated">
            <a:extLst>
              <a:ext uri="{FF2B5EF4-FFF2-40B4-BE49-F238E27FC236}">
                <a16:creationId xmlns:a16="http://schemas.microsoft.com/office/drawing/2014/main" id="{091E8345-45A3-49EB-A6B1-41452301F6DA}"/>
              </a:ext>
            </a:extLst>
          </p:cNvPr>
          <p:cNvPicPr>
            <a:picLocks noChangeAspect="1"/>
          </p:cNvPicPr>
          <p:nvPr/>
        </p:nvPicPr>
        <p:blipFill>
          <a:blip r:embed="rId2" cstate="print"/>
          <a:stretch>
            <a:fillRect/>
          </a:stretch>
        </p:blipFill>
        <p:spPr>
          <a:xfrm>
            <a:off x="7609091" y="1797653"/>
            <a:ext cx="3377814" cy="3548987"/>
          </a:xfrm>
          <a:prstGeom prst="rect">
            <a:avLst/>
          </a:prstGeom>
        </p:spPr>
      </p:pic>
      <p:sp>
        <p:nvSpPr>
          <p:cNvPr id="14" name="Content Placeholder 2">
            <a:extLst>
              <a:ext uri="{FF2B5EF4-FFF2-40B4-BE49-F238E27FC236}">
                <a16:creationId xmlns:a16="http://schemas.microsoft.com/office/drawing/2014/main" id="{0FD2E6C4-627D-4EF4-8E13-26A94F560CE9}"/>
              </a:ext>
            </a:extLst>
          </p:cNvPr>
          <p:cNvSpPr txBox="1">
            <a:spLocks/>
          </p:cNvSpPr>
          <p:nvPr/>
        </p:nvSpPr>
        <p:spPr>
          <a:xfrm>
            <a:off x="228600" y="1797653"/>
            <a:ext cx="6883667" cy="437132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400"/>
              </a:spcBef>
            </a:pPr>
            <a:r>
              <a:rPr lang="en-US" sz="3200" b="1" dirty="0">
                <a:solidFill>
                  <a:srgbClr val="7B13A0"/>
                </a:solidFill>
                <a:latin typeface="+mj-lt"/>
              </a:rPr>
              <a:t>We aim to inform you of:</a:t>
            </a:r>
          </a:p>
          <a:p>
            <a:pPr marL="571500" indent="-571500" algn="l">
              <a:lnSpc>
                <a:spcPct val="100000"/>
              </a:lnSpc>
              <a:spcBef>
                <a:spcPts val="400"/>
              </a:spcBef>
              <a:buFont typeface="Arial" panose="020B0604020202020204" pitchFamily="34" charset="0"/>
              <a:buChar char="•"/>
            </a:pPr>
            <a:r>
              <a:rPr lang="en-US" sz="3200" b="1" dirty="0">
                <a:latin typeface="+mj-lt"/>
              </a:rPr>
              <a:t>The school’s legal obligations on Relationships and Sex Education, and Health Education.</a:t>
            </a:r>
          </a:p>
          <a:p>
            <a:pPr marL="571500" indent="-571500" algn="l">
              <a:lnSpc>
                <a:spcPct val="100000"/>
              </a:lnSpc>
              <a:spcBef>
                <a:spcPts val="400"/>
              </a:spcBef>
              <a:buFont typeface="Arial" panose="020B0604020202020204" pitchFamily="34" charset="0"/>
              <a:buChar char="•"/>
            </a:pPr>
            <a:r>
              <a:rPr lang="en-US" sz="3200" b="1" dirty="0">
                <a:latin typeface="+mj-lt"/>
              </a:rPr>
              <a:t>What we mean by ‘Sex Education’.</a:t>
            </a:r>
          </a:p>
          <a:p>
            <a:pPr marL="571500" indent="-571500" algn="l">
              <a:lnSpc>
                <a:spcPct val="100000"/>
              </a:lnSpc>
              <a:spcBef>
                <a:spcPts val="400"/>
              </a:spcBef>
              <a:buFont typeface="Arial" panose="020B0604020202020204" pitchFamily="34" charset="0"/>
              <a:buChar char="•"/>
            </a:pPr>
            <a:r>
              <a:rPr lang="en-US" sz="3200" b="1" dirty="0">
                <a:latin typeface="+mj-lt"/>
              </a:rPr>
              <a:t>Your rights as a parent/carer.</a:t>
            </a:r>
          </a:p>
          <a:p>
            <a:pPr marL="571500" indent="-571500" algn="l">
              <a:lnSpc>
                <a:spcPct val="100000"/>
              </a:lnSpc>
              <a:spcBef>
                <a:spcPts val="400"/>
              </a:spcBef>
              <a:buFont typeface="Arial" panose="020B0604020202020204" pitchFamily="34" charset="0"/>
              <a:buChar char="•"/>
            </a:pPr>
            <a:r>
              <a:rPr lang="en-US" sz="3200" b="1" dirty="0">
                <a:latin typeface="+mj-lt"/>
              </a:rPr>
              <a:t>How, what, why and when we intend to teach children.</a:t>
            </a:r>
          </a:p>
          <a:p>
            <a:pPr algn="l">
              <a:lnSpc>
                <a:spcPct val="100000"/>
              </a:lnSpc>
              <a:spcBef>
                <a:spcPts val="400"/>
              </a:spcBef>
            </a:pPr>
            <a:endParaRPr lang="en-US" sz="2800" b="1" dirty="0">
              <a:solidFill>
                <a:schemeClr val="tx1">
                  <a:lumMod val="75000"/>
                  <a:lumOff val="25000"/>
                </a:schemeClr>
              </a:solidFill>
              <a:latin typeface="+mj-lt"/>
            </a:endParaRPr>
          </a:p>
        </p:txBody>
      </p:sp>
    </p:spTree>
    <p:extLst>
      <p:ext uri="{BB962C8B-B14F-4D97-AF65-F5344CB8AC3E}">
        <p14:creationId xmlns:p14="http://schemas.microsoft.com/office/powerpoint/2010/main" val="283708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F9843401-B859-F945-B071-F308DED55C5E}"/>
              </a:ext>
            </a:extLst>
          </p:cNvPr>
          <p:cNvGraphicFramePr>
            <a:graphicFrameLocks/>
          </p:cNvGraphicFramePr>
          <p:nvPr>
            <p:extLst>
              <p:ext uri="{D42A27DB-BD31-4B8C-83A1-F6EECF244321}">
                <p14:modId xmlns:p14="http://schemas.microsoft.com/office/powerpoint/2010/main" val="146431060"/>
              </p:ext>
            </p:extLst>
          </p:nvPr>
        </p:nvGraphicFramePr>
        <p:xfrm>
          <a:off x="259308" y="914401"/>
          <a:ext cx="11368585" cy="5418159"/>
        </p:xfrm>
        <a:graphic>
          <a:graphicData uri="http://schemas.openxmlformats.org/drawingml/2006/table">
            <a:tbl>
              <a:tblPr firstRow="1" bandRow="1">
                <a:tableStyleId>{93296810-A885-4BE3-A3E7-6D5BEEA58F35}</a:tableStyleId>
              </a:tblPr>
              <a:tblGrid>
                <a:gridCol w="510272">
                  <a:extLst>
                    <a:ext uri="{9D8B030D-6E8A-4147-A177-3AD203B41FA5}">
                      <a16:colId xmlns:a16="http://schemas.microsoft.com/office/drawing/2014/main" val="20000"/>
                    </a:ext>
                  </a:extLst>
                </a:gridCol>
                <a:gridCol w="3748293">
                  <a:extLst>
                    <a:ext uri="{9D8B030D-6E8A-4147-A177-3AD203B41FA5}">
                      <a16:colId xmlns:a16="http://schemas.microsoft.com/office/drawing/2014/main" val="20001"/>
                    </a:ext>
                  </a:extLst>
                </a:gridCol>
                <a:gridCol w="7110020">
                  <a:extLst>
                    <a:ext uri="{9D8B030D-6E8A-4147-A177-3AD203B41FA5}">
                      <a16:colId xmlns:a16="http://schemas.microsoft.com/office/drawing/2014/main" val="20002"/>
                    </a:ext>
                  </a:extLst>
                </a:gridCol>
              </a:tblGrid>
              <a:tr h="852903">
                <a:tc gridSpan="3">
                  <a:txBody>
                    <a:bodyPr/>
                    <a:lstStyle/>
                    <a:p>
                      <a:pPr algn="ctr"/>
                      <a:r>
                        <a:rPr lang="en-GB" sz="2200" baseline="0" dirty="0"/>
                        <a:t>KS1 Puberty and Human Reproduction</a:t>
                      </a:r>
                      <a:r>
                        <a:rPr lang="en-GB" sz="2200" dirty="0"/>
                        <a:t> in Changing Me Puzzle</a:t>
                      </a:r>
                      <a:endParaRPr lang="en-GB" sz="2200" b="1" dirty="0"/>
                    </a:p>
                  </a:txBody>
                  <a:tcPr marL="85417" marR="85417" marT="42708" marB="42708"/>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615033">
                <a:tc>
                  <a:txBody>
                    <a:bodyPr/>
                    <a:lstStyle/>
                    <a:p>
                      <a:pPr algn="l"/>
                      <a:r>
                        <a:rPr lang="en-GB" sz="2000" b="1" dirty="0"/>
                        <a:t>FS</a:t>
                      </a:r>
                    </a:p>
                  </a:txBody>
                  <a:tcPr marL="74761" marR="74761" marT="37383" marB="37383"/>
                </a:tc>
                <a:tc>
                  <a:txBody>
                    <a:bodyPr/>
                    <a:lstStyle/>
                    <a:p>
                      <a:pPr algn="l"/>
                      <a:r>
                        <a:rPr lang="en-GB" sz="2000" dirty="0"/>
                        <a:t>Growing Up</a:t>
                      </a:r>
                      <a:endParaRPr lang="en-GB" sz="2000" b="1" dirty="0"/>
                    </a:p>
                  </a:txBody>
                  <a:tcPr marL="74761" marR="74761" marT="37383" marB="37383"/>
                </a:tc>
                <a:tc>
                  <a:txBody>
                    <a:bodyPr/>
                    <a:lstStyle/>
                    <a:p>
                      <a:pPr algn="l">
                        <a:spcAft>
                          <a:spcPts val="600"/>
                        </a:spcAft>
                      </a:pPr>
                      <a:r>
                        <a:rPr lang="en-GB" sz="2000" dirty="0"/>
                        <a:t>How we have changed since we were babies</a:t>
                      </a:r>
                    </a:p>
                  </a:txBody>
                  <a:tcPr marL="74761" marR="74761" marT="37383" marB="37383"/>
                </a:tc>
                <a:extLst>
                  <a:ext uri="{0D108BD9-81ED-4DB2-BD59-A6C34878D82A}">
                    <a16:rowId xmlns:a16="http://schemas.microsoft.com/office/drawing/2014/main" val="10001"/>
                  </a:ext>
                </a:extLst>
              </a:tr>
              <a:tr h="1078488">
                <a:tc>
                  <a:txBody>
                    <a:bodyPr/>
                    <a:lstStyle/>
                    <a:p>
                      <a:pPr algn="l"/>
                      <a:r>
                        <a:rPr lang="en-GB" sz="2000" b="1" dirty="0"/>
                        <a:t>Y1</a:t>
                      </a:r>
                    </a:p>
                  </a:txBody>
                  <a:tcPr marL="74761" marR="74761" marT="37383" marB="37383"/>
                </a:tc>
                <a:tc>
                  <a:txBody>
                    <a:bodyPr/>
                    <a:lstStyle/>
                    <a:p>
                      <a:pPr algn="l"/>
                      <a:r>
                        <a:rPr lang="en-GB" sz="2000" dirty="0"/>
                        <a:t>My changing body</a:t>
                      </a:r>
                      <a:endParaRPr lang="en-GB" sz="2000" b="1" dirty="0"/>
                    </a:p>
                  </a:txBody>
                  <a:tcPr marL="74761" marR="74761" marT="37383" marB="37383"/>
                </a:tc>
                <a:tc>
                  <a:txBody>
                    <a:bodyPr/>
                    <a:lstStyle/>
                    <a:p>
                      <a:pPr algn="l"/>
                      <a:r>
                        <a:rPr lang="en-GB" sz="2000" dirty="0"/>
                        <a:t>Understanding that growing and changing is natural and happens to everybody at different rates</a:t>
                      </a:r>
                    </a:p>
                  </a:txBody>
                  <a:tcPr marL="74761" marR="74761" marT="37383" marB="37383"/>
                </a:tc>
                <a:extLst>
                  <a:ext uri="{0D108BD9-81ED-4DB2-BD59-A6C34878D82A}">
                    <a16:rowId xmlns:a16="http://schemas.microsoft.com/office/drawing/2014/main" val="10002"/>
                  </a:ext>
                </a:extLst>
              </a:tr>
              <a:tr h="1078488">
                <a:tc>
                  <a:txBody>
                    <a:bodyPr/>
                    <a:lstStyle/>
                    <a:p>
                      <a:pPr algn="l"/>
                      <a:endParaRPr lang="en-GB" sz="2000" b="1" dirty="0"/>
                    </a:p>
                  </a:txBody>
                  <a:tcPr marL="74761" marR="74761" marT="37383" marB="37383"/>
                </a:tc>
                <a:tc>
                  <a:txBody>
                    <a:bodyPr/>
                    <a:lstStyle/>
                    <a:p>
                      <a:pPr algn="l"/>
                      <a:r>
                        <a:rPr lang="en-GB" sz="2000" dirty="0"/>
                        <a:t>Boys’ and girls’ bodies</a:t>
                      </a:r>
                      <a:endParaRPr lang="en-GB" sz="2000" b="1" dirty="0"/>
                    </a:p>
                  </a:txBody>
                  <a:tcPr marL="74761" marR="74761" marT="37383" marB="37383"/>
                </a:tc>
                <a:tc>
                  <a:txBody>
                    <a:bodyPr/>
                    <a:lstStyle/>
                    <a:p>
                      <a:pPr algn="l"/>
                      <a:r>
                        <a:rPr lang="en-GB" sz="2000" dirty="0"/>
                        <a:t>Appreciating the parts of the body that make us different and using the correct names for them</a:t>
                      </a:r>
                    </a:p>
                  </a:txBody>
                  <a:tcPr marL="74761" marR="74761" marT="37383" marB="37383"/>
                </a:tc>
                <a:extLst>
                  <a:ext uri="{0D108BD9-81ED-4DB2-BD59-A6C34878D82A}">
                    <a16:rowId xmlns:a16="http://schemas.microsoft.com/office/drawing/2014/main" val="10003"/>
                  </a:ext>
                </a:extLst>
              </a:tr>
              <a:tr h="714759">
                <a:tc>
                  <a:txBody>
                    <a:bodyPr/>
                    <a:lstStyle/>
                    <a:p>
                      <a:pPr algn="l"/>
                      <a:r>
                        <a:rPr lang="en-GB" sz="2000" b="1" dirty="0"/>
                        <a:t>Y2</a:t>
                      </a:r>
                    </a:p>
                  </a:txBody>
                  <a:tcPr marL="74761" marR="74761" marT="37383" marB="37383"/>
                </a:tc>
                <a:tc>
                  <a:txBody>
                    <a:bodyPr/>
                    <a:lstStyle/>
                    <a:p>
                      <a:pPr algn="l"/>
                      <a:r>
                        <a:rPr lang="en-GB" sz="2000" dirty="0"/>
                        <a:t>The changing me</a:t>
                      </a:r>
                      <a:endParaRPr lang="en-GB" sz="2000" b="1" dirty="0"/>
                    </a:p>
                  </a:txBody>
                  <a:tcPr marL="74761" marR="74761" marT="37383" marB="37383"/>
                </a:tc>
                <a:tc>
                  <a:txBody>
                    <a:bodyPr/>
                    <a:lstStyle/>
                    <a:p>
                      <a:pPr algn="l"/>
                      <a:r>
                        <a:rPr lang="en-GB" sz="2000" dirty="0"/>
                        <a:t>Where am I on the journey from young to old, and what changes can I be proud of?</a:t>
                      </a:r>
                    </a:p>
                  </a:txBody>
                  <a:tcPr marL="74761" marR="74761" marT="37383" marB="37383"/>
                </a:tc>
                <a:extLst>
                  <a:ext uri="{0D108BD9-81ED-4DB2-BD59-A6C34878D82A}">
                    <a16:rowId xmlns:a16="http://schemas.microsoft.com/office/drawing/2014/main" val="10004"/>
                  </a:ext>
                </a:extLst>
              </a:tr>
              <a:tr h="1078488">
                <a:tc>
                  <a:txBody>
                    <a:bodyPr/>
                    <a:lstStyle/>
                    <a:p>
                      <a:pPr algn="l"/>
                      <a:endParaRPr lang="en-GB" sz="2000" b="1" dirty="0"/>
                    </a:p>
                  </a:txBody>
                  <a:tcPr marL="74761" marR="74761" marT="37383" marB="37383"/>
                </a:tc>
                <a:tc>
                  <a:txBody>
                    <a:bodyPr/>
                    <a:lstStyle/>
                    <a:p>
                      <a:pPr algn="l"/>
                      <a:r>
                        <a:rPr lang="en-GB" sz="2000" dirty="0"/>
                        <a:t>Boys and girls</a:t>
                      </a:r>
                      <a:endParaRPr lang="en-GB" sz="2000" b="1" dirty="0"/>
                    </a:p>
                  </a:txBody>
                  <a:tcPr marL="74761" marR="74761" marT="37383" marB="37383"/>
                </a:tc>
                <a:tc>
                  <a:txBody>
                    <a:bodyPr/>
                    <a:lstStyle/>
                    <a:p>
                      <a:pPr algn="l"/>
                      <a:r>
                        <a:rPr lang="en-GB" sz="2000" dirty="0"/>
                        <a:t>Differences between boys and girls – how do we feel about them? Which parts of me are private?</a:t>
                      </a:r>
                    </a:p>
                  </a:txBody>
                  <a:tcPr marL="74761" marR="74761" marT="37383" marB="37383"/>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43210707"/>
      </p:ext>
    </p:extLst>
  </p:cSld>
  <p:clrMapOvr>
    <a:masterClrMapping/>
  </p:clrMapOvr>
  <p:transition spd="slow">
    <p:comb/>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B36E884A-E241-D846-978C-953BF72E61DD}"/>
              </a:ext>
            </a:extLst>
          </p:cNvPr>
          <p:cNvSpPr>
            <a:spLocks noGrp="1"/>
          </p:cNvSpPr>
          <p:nvPr>
            <p:ph type="title"/>
          </p:nvPr>
        </p:nvSpPr>
        <p:spPr>
          <a:xfrm>
            <a:off x="411693" y="1218487"/>
            <a:ext cx="11507038" cy="1325563"/>
          </a:xfrm>
        </p:spPr>
        <p:txBody>
          <a:bodyPr>
            <a:noAutofit/>
          </a:bodyPr>
          <a:lstStyle/>
          <a:p>
            <a:r>
              <a:rPr lang="en-GB" altLang="en-US" sz="4000" b="1" dirty="0">
                <a:solidFill>
                  <a:srgbClr val="7B13A0"/>
                </a:solidFill>
                <a:cs typeface="Calibri Light" panose="020F0302020204030204" pitchFamily="34" charset="0"/>
              </a:rPr>
              <a:t>Some example materials from Jigsaw </a:t>
            </a:r>
            <a:br>
              <a:rPr lang="en-GB" altLang="en-US" sz="4000" b="1" dirty="0">
                <a:solidFill>
                  <a:srgbClr val="7B13A0"/>
                </a:solidFill>
                <a:cs typeface="Calibri Light" panose="020F0302020204030204" pitchFamily="34" charset="0"/>
              </a:rPr>
            </a:br>
            <a:r>
              <a:rPr lang="en-GB" altLang="en-US" sz="4000" b="1" dirty="0">
                <a:solidFill>
                  <a:srgbClr val="7B13A0"/>
                </a:solidFill>
                <a:cs typeface="Calibri Light" panose="020F0302020204030204" pitchFamily="34" charset="0"/>
              </a:rPr>
              <a:t>– younger children</a:t>
            </a:r>
            <a:br>
              <a:rPr lang="en-GB" altLang="en-US" sz="4000" dirty="0">
                <a:solidFill>
                  <a:srgbClr val="7B13A0"/>
                </a:solidFill>
                <a:ea typeface="DIN-Medium"/>
                <a:cs typeface="Calibri Light" panose="020F0302020204030204" pitchFamily="34" charset="0"/>
              </a:rPr>
            </a:br>
            <a:endParaRPr lang="en-GB" sz="4000" dirty="0">
              <a:solidFill>
                <a:srgbClr val="7B13A0"/>
              </a:solidFill>
              <a:cs typeface="Calibri Light" panose="020F0302020204030204" pitchFamily="34" charset="0"/>
            </a:endParaRPr>
          </a:p>
        </p:txBody>
      </p:sp>
      <p:pic>
        <p:nvPicPr>
          <p:cNvPr id="19" name="Picture 5">
            <a:extLst>
              <a:ext uri="{FF2B5EF4-FFF2-40B4-BE49-F238E27FC236}">
                <a16:creationId xmlns:a16="http://schemas.microsoft.com/office/drawing/2014/main" id="{51701D56-E840-994A-BA6A-91928F55B5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45618" y="2253565"/>
            <a:ext cx="1800225" cy="1800225"/>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3461370F-A4C8-4A43-8FDB-680C91D4944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33180" y="2261503"/>
            <a:ext cx="1800225" cy="17986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E6C55B2F-F57E-D648-A0A0-784C8C2AE0F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656818" y="3523039"/>
            <a:ext cx="11858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a:extLst>
              <a:ext uri="{FF2B5EF4-FFF2-40B4-BE49-F238E27FC236}">
                <a16:creationId xmlns:a16="http://schemas.microsoft.com/office/drawing/2014/main" id="{5FBC8A22-393D-6048-A3F1-BE55BE02C84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53781" y="2625308"/>
            <a:ext cx="1084262"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a:extLst>
              <a:ext uri="{FF2B5EF4-FFF2-40B4-BE49-F238E27FC236}">
                <a16:creationId xmlns:a16="http://schemas.microsoft.com/office/drawing/2014/main" id="{C2215B92-6FE2-3343-8741-CBABD48FD0A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45618" y="4269690"/>
            <a:ext cx="1800225" cy="18002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11">
            <a:extLst>
              <a:ext uri="{FF2B5EF4-FFF2-40B4-BE49-F238E27FC236}">
                <a16:creationId xmlns:a16="http://schemas.microsoft.com/office/drawing/2014/main" id="{463A7CF6-280B-484A-9495-3AC65FFAB5B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533180" y="4269690"/>
            <a:ext cx="1800225" cy="18002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15">
            <a:extLst>
              <a:ext uri="{FF2B5EF4-FFF2-40B4-BE49-F238E27FC236}">
                <a16:creationId xmlns:a16="http://schemas.microsoft.com/office/drawing/2014/main" id="{CFC4A646-95D9-CE46-8B70-3FCD2476DA3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88318" y="3139245"/>
            <a:ext cx="7429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6">
            <a:extLst>
              <a:ext uri="{FF2B5EF4-FFF2-40B4-BE49-F238E27FC236}">
                <a16:creationId xmlns:a16="http://schemas.microsoft.com/office/drawing/2014/main" id="{EB102B2D-EFE5-7640-817A-6134855955A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02874" y="2824920"/>
            <a:ext cx="1182687"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7">
            <a:extLst>
              <a:ext uri="{FF2B5EF4-FFF2-40B4-BE49-F238E27FC236}">
                <a16:creationId xmlns:a16="http://schemas.microsoft.com/office/drawing/2014/main" id="{5C95857B-D2A6-7549-90FF-F28A99591985}"/>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692584" y="5097311"/>
            <a:ext cx="868363"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8">
            <a:extLst>
              <a:ext uri="{FF2B5EF4-FFF2-40B4-BE49-F238E27FC236}">
                <a16:creationId xmlns:a16="http://schemas.microsoft.com/office/drawing/2014/main" id="{2AE65A64-DAAD-E644-964F-247D73FB069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932630" y="5097311"/>
            <a:ext cx="868362"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9">
            <a:extLst>
              <a:ext uri="{FF2B5EF4-FFF2-40B4-BE49-F238E27FC236}">
                <a16:creationId xmlns:a16="http://schemas.microsoft.com/office/drawing/2014/main" id="{7645B4AE-8F34-D646-A27B-76C867DBCB4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085155" y="4789336"/>
            <a:ext cx="1292225"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012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A394347B-6F28-E14D-8720-BFDAB631543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58965" y="1723879"/>
            <a:ext cx="6367832" cy="4427539"/>
          </a:xfrm>
          <a:prstGeom prst="rect">
            <a:avLst/>
          </a:prstGeom>
        </p:spPr>
      </p:pic>
      <p:sp>
        <p:nvSpPr>
          <p:cNvPr id="10" name="Title 1">
            <a:extLst>
              <a:ext uri="{FF2B5EF4-FFF2-40B4-BE49-F238E27FC236}">
                <a16:creationId xmlns:a16="http://schemas.microsoft.com/office/drawing/2014/main" id="{10925D78-7073-1240-A1A8-A5E208990ABF}"/>
              </a:ext>
            </a:extLst>
          </p:cNvPr>
          <p:cNvSpPr txBox="1">
            <a:spLocks/>
          </p:cNvSpPr>
          <p:nvPr/>
        </p:nvSpPr>
        <p:spPr>
          <a:xfrm>
            <a:off x="838199" y="1030100"/>
            <a:ext cx="11415531" cy="5622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Example of a relationships resource for KS1</a:t>
            </a:r>
            <a:endParaRPr lang="en-US" sz="4000" b="1" dirty="0">
              <a:solidFill>
                <a:srgbClr val="7B13A0"/>
              </a:solidFill>
            </a:endParaRPr>
          </a:p>
        </p:txBody>
      </p:sp>
    </p:spTree>
    <p:extLst>
      <p:ext uri="{BB962C8B-B14F-4D97-AF65-F5344CB8AC3E}">
        <p14:creationId xmlns:p14="http://schemas.microsoft.com/office/powerpoint/2010/main" val="91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06C081-986E-9C4D-9F77-DB38DFD5A452}"/>
              </a:ext>
            </a:extLst>
          </p:cNvPr>
          <p:cNvPicPr>
            <a:picLocks noChangeAspect="1"/>
          </p:cNvPicPr>
          <p:nvPr/>
        </p:nvPicPr>
        <p:blipFill>
          <a:blip r:embed="rId4"/>
          <a:stretch>
            <a:fillRect/>
          </a:stretch>
        </p:blipFill>
        <p:spPr>
          <a:xfrm>
            <a:off x="2105022" y="1329472"/>
            <a:ext cx="8018124" cy="5666014"/>
          </a:xfrm>
          <a:prstGeom prst="rect">
            <a:avLst/>
          </a:prstGeom>
        </p:spPr>
      </p:pic>
      <p:sp>
        <p:nvSpPr>
          <p:cNvPr id="2" name="Title 1">
            <a:extLst>
              <a:ext uri="{FF2B5EF4-FFF2-40B4-BE49-F238E27FC236}">
                <a16:creationId xmlns:a16="http://schemas.microsoft.com/office/drawing/2014/main" id="{18CCC648-0578-4A66-9420-DF35EBB62DA7}"/>
              </a:ext>
            </a:extLst>
          </p:cNvPr>
          <p:cNvSpPr>
            <a:spLocks noGrp="1"/>
          </p:cNvSpPr>
          <p:nvPr>
            <p:ph type="title"/>
          </p:nvPr>
        </p:nvSpPr>
        <p:spPr>
          <a:xfrm>
            <a:off x="838199" y="1135858"/>
            <a:ext cx="10515600" cy="529658"/>
          </a:xfrm>
        </p:spPr>
        <p:txBody>
          <a:bodyPr>
            <a:normAutofit fontScale="90000"/>
          </a:bodyPr>
          <a:lstStyle/>
          <a:p>
            <a:r>
              <a:rPr lang="en-GB" sz="4000" b="1" dirty="0">
                <a:solidFill>
                  <a:srgbClr val="7B13A0"/>
                </a:solidFill>
              </a:rPr>
              <a:t>How Jigsaw teaches about different families in Y1</a:t>
            </a:r>
          </a:p>
        </p:txBody>
      </p:sp>
    </p:spTree>
    <p:extLst>
      <p:ext uri="{BB962C8B-B14F-4D97-AF65-F5344CB8AC3E}">
        <p14:creationId xmlns:p14="http://schemas.microsoft.com/office/powerpoint/2010/main" val="2542217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1B78E5-CAF6-4E94-808C-BF4F71A3E802}"/>
              </a:ext>
            </a:extLst>
          </p:cNvPr>
          <p:cNvPicPr>
            <a:picLocks noChangeAspect="1"/>
          </p:cNvPicPr>
          <p:nvPr/>
        </p:nvPicPr>
        <p:blipFill>
          <a:blip r:embed="rId4"/>
          <a:stretch>
            <a:fillRect/>
          </a:stretch>
        </p:blipFill>
        <p:spPr>
          <a:xfrm>
            <a:off x="6696494" y="1681559"/>
            <a:ext cx="3539705" cy="4800422"/>
          </a:xfrm>
          <a:prstGeom prst="rect">
            <a:avLst/>
          </a:prstGeom>
        </p:spPr>
      </p:pic>
      <p:pic>
        <p:nvPicPr>
          <p:cNvPr id="6" name="Picture 5">
            <a:extLst>
              <a:ext uri="{FF2B5EF4-FFF2-40B4-BE49-F238E27FC236}">
                <a16:creationId xmlns:a16="http://schemas.microsoft.com/office/drawing/2014/main" id="{329E5BD5-4D43-2347-9885-03EFF5172373}"/>
              </a:ext>
            </a:extLst>
          </p:cNvPr>
          <p:cNvPicPr>
            <a:picLocks noChangeAspect="1"/>
          </p:cNvPicPr>
          <p:nvPr/>
        </p:nvPicPr>
        <p:blipFill>
          <a:blip r:embed="rId5"/>
          <a:stretch>
            <a:fillRect/>
          </a:stretch>
        </p:blipFill>
        <p:spPr>
          <a:xfrm>
            <a:off x="1763638" y="1698171"/>
            <a:ext cx="3684661" cy="4784272"/>
          </a:xfrm>
          <a:prstGeom prst="rect">
            <a:avLst/>
          </a:prstGeom>
        </p:spPr>
      </p:pic>
      <p:sp>
        <p:nvSpPr>
          <p:cNvPr id="8" name="Title 1">
            <a:extLst>
              <a:ext uri="{FF2B5EF4-FFF2-40B4-BE49-F238E27FC236}">
                <a16:creationId xmlns:a16="http://schemas.microsoft.com/office/drawing/2014/main" id="{73FECF6E-6664-514C-9136-3729DED6BA47}"/>
              </a:ext>
            </a:extLst>
          </p:cNvPr>
          <p:cNvSpPr txBox="1">
            <a:spLocks/>
          </p:cNvSpPr>
          <p:nvPr/>
        </p:nvSpPr>
        <p:spPr>
          <a:xfrm>
            <a:off x="838199" y="1135858"/>
            <a:ext cx="10515600" cy="52965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7B13A0"/>
                </a:solidFill>
              </a:rPr>
              <a:t>How Jigsaw teaches about different families in Y1</a:t>
            </a:r>
            <a:endParaRPr lang="en-GB" sz="4000" b="1" dirty="0">
              <a:solidFill>
                <a:srgbClr val="7B13A0"/>
              </a:solidFill>
            </a:endParaRPr>
          </a:p>
        </p:txBody>
      </p:sp>
    </p:spTree>
    <p:extLst>
      <p:ext uri="{BB962C8B-B14F-4D97-AF65-F5344CB8AC3E}">
        <p14:creationId xmlns:p14="http://schemas.microsoft.com/office/powerpoint/2010/main" val="863083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2D0EE7-ABC8-4414-BADA-88791A8F9004}"/>
              </a:ext>
            </a:extLst>
          </p:cNvPr>
          <p:cNvPicPr>
            <a:picLocks noChangeAspect="1"/>
          </p:cNvPicPr>
          <p:nvPr/>
        </p:nvPicPr>
        <p:blipFill>
          <a:blip r:embed="rId4"/>
          <a:stretch>
            <a:fillRect/>
          </a:stretch>
        </p:blipFill>
        <p:spPr>
          <a:xfrm>
            <a:off x="1142999" y="1690688"/>
            <a:ext cx="3328799" cy="4774917"/>
          </a:xfrm>
          <a:prstGeom prst="rect">
            <a:avLst/>
          </a:prstGeom>
        </p:spPr>
      </p:pic>
      <p:sp>
        <p:nvSpPr>
          <p:cNvPr id="7" name="TextBox 6">
            <a:extLst>
              <a:ext uri="{FF2B5EF4-FFF2-40B4-BE49-F238E27FC236}">
                <a16:creationId xmlns:a16="http://schemas.microsoft.com/office/drawing/2014/main" id="{2E79966F-0143-4F0F-BFAF-E52636811B7E}"/>
              </a:ext>
            </a:extLst>
          </p:cNvPr>
          <p:cNvSpPr txBox="1"/>
          <p:nvPr/>
        </p:nvSpPr>
        <p:spPr>
          <a:xfrm>
            <a:off x="4776599" y="1963333"/>
            <a:ext cx="6000750" cy="4247317"/>
          </a:xfrm>
          <a:prstGeom prst="rect">
            <a:avLst/>
          </a:prstGeom>
          <a:noFill/>
        </p:spPr>
        <p:txBody>
          <a:bodyPr wrap="square" rtlCol="0">
            <a:spAutoFit/>
          </a:bodyPr>
          <a:lstStyle/>
          <a:p>
            <a:r>
              <a:rPr lang="en-GB" b="1" dirty="0">
                <a:latin typeface="+mj-lt"/>
              </a:rPr>
              <a:t>Lesson starts with a Connect Us tracing game - where pupils trace letters on each other’s hands with their finger</a:t>
            </a:r>
          </a:p>
          <a:p>
            <a:endParaRPr lang="en-GB" b="1" dirty="0">
              <a:latin typeface="+mj-lt"/>
            </a:endParaRPr>
          </a:p>
          <a:p>
            <a:r>
              <a:rPr lang="en-GB" b="1" dirty="0">
                <a:latin typeface="+mj-lt"/>
              </a:rPr>
              <a:t>Then paired work - how touch is used as a form of communication - good and bad ways</a:t>
            </a:r>
          </a:p>
          <a:p>
            <a:endParaRPr lang="en-GB" b="1" dirty="0">
              <a:latin typeface="+mj-lt"/>
            </a:endParaRPr>
          </a:p>
          <a:p>
            <a:r>
              <a:rPr lang="en-GB" b="1" dirty="0">
                <a:latin typeface="+mj-lt"/>
              </a:rPr>
              <a:t>Children are shown the PowerPoint and discuss how kind and bad touches make us feel. Teacher also asks for strategies if someone is experiencing a touch they don’t like.</a:t>
            </a:r>
          </a:p>
          <a:p>
            <a:endParaRPr lang="en-GB" b="1" dirty="0">
              <a:latin typeface="+mj-lt"/>
            </a:endParaRPr>
          </a:p>
          <a:p>
            <a:r>
              <a:rPr lang="en-GB" b="1" dirty="0">
                <a:latin typeface="+mj-lt"/>
              </a:rPr>
              <a:t>Individual work, children draw around their hand and write on the handshape what touches they like/ don’t like and why.</a:t>
            </a:r>
          </a:p>
          <a:p>
            <a:endParaRPr lang="en-GB" b="1" dirty="0">
              <a:latin typeface="+mj-lt"/>
            </a:endParaRPr>
          </a:p>
          <a:p>
            <a:r>
              <a:rPr lang="en-GB" b="1" dirty="0">
                <a:latin typeface="+mj-lt"/>
              </a:rPr>
              <a:t>Teacher notes stress to follow safeguarding procedures if disclosures are made.</a:t>
            </a:r>
          </a:p>
        </p:txBody>
      </p:sp>
      <p:sp>
        <p:nvSpPr>
          <p:cNvPr id="8" name="Title 1">
            <a:extLst>
              <a:ext uri="{FF2B5EF4-FFF2-40B4-BE49-F238E27FC236}">
                <a16:creationId xmlns:a16="http://schemas.microsoft.com/office/drawing/2014/main" id="{B38691BA-A9E3-AB4C-8687-CA0125A5A6CC}"/>
              </a:ext>
            </a:extLst>
          </p:cNvPr>
          <p:cNvSpPr txBox="1">
            <a:spLocks/>
          </p:cNvSpPr>
          <p:nvPr/>
        </p:nvSpPr>
        <p:spPr>
          <a:xfrm>
            <a:off x="838198" y="1135858"/>
            <a:ext cx="11353801" cy="55483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How Jigsaw teaches about inappropriate contact in Y2</a:t>
            </a:r>
          </a:p>
        </p:txBody>
      </p:sp>
    </p:spTree>
    <p:extLst>
      <p:ext uri="{BB962C8B-B14F-4D97-AF65-F5344CB8AC3E}">
        <p14:creationId xmlns:p14="http://schemas.microsoft.com/office/powerpoint/2010/main" val="4144867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0074"/>
            <a:ext cx="10515599" cy="4412343"/>
          </a:xfrm>
        </p:spPr>
        <p:txBody>
          <a:bodyPr>
            <a:normAutofit/>
          </a:bodyPr>
          <a:lstStyle/>
          <a:p>
            <a:pPr algn="ctr"/>
            <a:r>
              <a:rPr lang="en-GB" sz="4000" b="1" dirty="0"/>
              <a:t>Any questions?</a:t>
            </a:r>
            <a:br>
              <a:rPr lang="en-GB" dirty="0"/>
            </a:br>
            <a:endParaRPr lang="en-GB" dirty="0">
              <a:solidFill>
                <a:schemeClr val="tx1">
                  <a:lumMod val="50000"/>
                  <a:lumOff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87274">
            <a:off x="3911917" y="1822508"/>
            <a:ext cx="1935480" cy="1770888"/>
          </a:xfrm>
          <a:prstGeom prst="rect">
            <a:avLst/>
          </a:prstGeom>
        </p:spPr>
      </p:pic>
      <p:pic>
        <p:nvPicPr>
          <p:cNvPr id="7" name="image1.jpeg" descr="Logo&#10;&#10;Description automatically generated">
            <a:extLst>
              <a:ext uri="{FF2B5EF4-FFF2-40B4-BE49-F238E27FC236}">
                <a16:creationId xmlns:a16="http://schemas.microsoft.com/office/drawing/2014/main" id="{494ADAC1-11E6-4050-B49E-1E535EB9ED34}"/>
              </a:ext>
            </a:extLst>
          </p:cNvPr>
          <p:cNvPicPr>
            <a:picLocks noChangeAspect="1"/>
          </p:cNvPicPr>
          <p:nvPr/>
        </p:nvPicPr>
        <p:blipFill rotWithShape="1">
          <a:blip r:embed="rId4" cstate="print"/>
          <a:srcRect r="-3" b="1066"/>
          <a:stretch/>
        </p:blipFill>
        <p:spPr>
          <a:xfrm>
            <a:off x="6320952" y="1546271"/>
            <a:ext cx="2235198" cy="2323361"/>
          </a:xfrm>
          <a:prstGeom prst="rect">
            <a:avLst/>
          </a:prstGeom>
        </p:spPr>
      </p:pic>
    </p:spTree>
    <p:extLst>
      <p:ext uri="{BB962C8B-B14F-4D97-AF65-F5344CB8AC3E}">
        <p14:creationId xmlns:p14="http://schemas.microsoft.com/office/powerpoint/2010/main" val="2965637088"/>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742977264"/>
              </p:ext>
            </p:extLst>
          </p:nvPr>
        </p:nvGraphicFramePr>
        <p:xfrm>
          <a:off x="141028" y="32540"/>
          <a:ext cx="11832608" cy="6718673"/>
        </p:xfrm>
        <a:graphic>
          <a:graphicData uri="http://schemas.openxmlformats.org/drawingml/2006/table">
            <a:tbl>
              <a:tblPr firstRow="1" bandRow="1">
                <a:tableStyleId>{93296810-A885-4BE3-A3E7-6D5BEEA58F35}</a:tableStyleId>
              </a:tblPr>
              <a:tblGrid>
                <a:gridCol w="1035339">
                  <a:extLst>
                    <a:ext uri="{9D8B030D-6E8A-4147-A177-3AD203B41FA5}">
                      <a16:colId xmlns:a16="http://schemas.microsoft.com/office/drawing/2014/main" val="20000"/>
                    </a:ext>
                  </a:extLst>
                </a:gridCol>
                <a:gridCol w="3727220">
                  <a:extLst>
                    <a:ext uri="{9D8B030D-6E8A-4147-A177-3AD203B41FA5}">
                      <a16:colId xmlns:a16="http://schemas.microsoft.com/office/drawing/2014/main" val="20001"/>
                    </a:ext>
                  </a:extLst>
                </a:gridCol>
                <a:gridCol w="7070049">
                  <a:extLst>
                    <a:ext uri="{9D8B030D-6E8A-4147-A177-3AD203B41FA5}">
                      <a16:colId xmlns:a16="http://schemas.microsoft.com/office/drawing/2014/main" val="20002"/>
                    </a:ext>
                  </a:extLst>
                </a:gridCol>
              </a:tblGrid>
              <a:tr h="497163">
                <a:tc gridSpan="3">
                  <a:txBody>
                    <a:bodyPr/>
                    <a:lstStyle/>
                    <a:p>
                      <a:pPr algn="ctr"/>
                      <a:r>
                        <a:rPr lang="en-GB" sz="2400" dirty="0"/>
                        <a:t>KS2 Puberty and Human Reproduction in Changing Me Puzzle </a:t>
                      </a:r>
                      <a:endParaRPr lang="en-GB" sz="2400" b="1" dirty="0"/>
                    </a:p>
                  </a:txBody>
                  <a:tcPr marL="83425" marR="83425" marT="41712" marB="41712"/>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864862">
                <a:tc>
                  <a:txBody>
                    <a:bodyPr/>
                    <a:lstStyle/>
                    <a:p>
                      <a:pPr algn="ctr"/>
                      <a:r>
                        <a:rPr lang="en-GB" sz="1600" b="1" dirty="0"/>
                        <a:t>Y3</a:t>
                      </a:r>
                    </a:p>
                  </a:txBody>
                  <a:tcPr marL="76620" marR="76620" marT="38312" marB="3831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Body changes</a:t>
                      </a:r>
                      <a:endParaRPr lang="en-GB" sz="1600" b="1" dirty="0"/>
                    </a:p>
                    <a:p>
                      <a:pPr algn="ctr"/>
                      <a:endParaRPr lang="en-GB" sz="1600" b="1" dirty="0"/>
                    </a:p>
                  </a:txBody>
                  <a:tcPr marL="76620" marR="76620" marT="38312" marB="3831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How our bodies need to change so they can make babies when we grow up – outside changes and how we feel about them</a:t>
                      </a:r>
                    </a:p>
                    <a:p>
                      <a:endParaRPr lang="en-GB" sz="1600" dirty="0">
                        <a:solidFill>
                          <a:srgbClr val="FF0000"/>
                        </a:solidFill>
                      </a:endParaRPr>
                    </a:p>
                  </a:txBody>
                  <a:tcPr marL="76620" marR="76620" marT="38312" marB="38312"/>
                </a:tc>
                <a:extLst>
                  <a:ext uri="{0D108BD9-81ED-4DB2-BD59-A6C34878D82A}">
                    <a16:rowId xmlns:a16="http://schemas.microsoft.com/office/drawing/2014/main" val="233056366"/>
                  </a:ext>
                </a:extLst>
              </a:tr>
              <a:tr h="864862">
                <a:tc>
                  <a:txBody>
                    <a:bodyPr/>
                    <a:lstStyle/>
                    <a:p>
                      <a:pPr algn="ctr"/>
                      <a:r>
                        <a:rPr lang="en-GB" sz="1600" dirty="0"/>
                        <a:t>Y4</a:t>
                      </a:r>
                      <a:endParaRPr lang="en-GB" sz="1600" b="1" dirty="0"/>
                    </a:p>
                  </a:txBody>
                  <a:tcPr marL="76620" marR="76620" marT="38312" marB="38312"/>
                </a:tc>
                <a:tc>
                  <a:txBody>
                    <a:bodyPr/>
                    <a:lstStyle/>
                    <a:p>
                      <a:pPr algn="ctr"/>
                      <a:r>
                        <a:rPr lang="en-GB" sz="1600" dirty="0"/>
                        <a:t>Having a baby</a:t>
                      </a:r>
                      <a:endParaRPr lang="en-GB" sz="1600" b="1" dirty="0"/>
                    </a:p>
                  </a:txBody>
                  <a:tcPr marL="76620" marR="76620" marT="38312" marB="38312"/>
                </a:tc>
                <a:tc>
                  <a:txBody>
                    <a:bodyPr/>
                    <a:lstStyle/>
                    <a:p>
                      <a:r>
                        <a:rPr lang="en-GB" sz="1600" dirty="0"/>
                        <a:t>The choice to have a baby, the parts of men and women that make babies and – in simple terms – </a:t>
                      </a:r>
                      <a:r>
                        <a:rPr lang="en-GB" sz="1600" dirty="0">
                          <a:solidFill>
                            <a:srgbClr val="FF0000"/>
                          </a:solidFill>
                        </a:rPr>
                        <a:t>how this happens (animations</a:t>
                      </a:r>
                      <a:r>
                        <a:rPr lang="en-GB" sz="1600" baseline="0" dirty="0">
                          <a:solidFill>
                            <a:srgbClr val="FF0000"/>
                          </a:solidFill>
                        </a:rPr>
                        <a:t> used – the Female Reproductive System)</a:t>
                      </a:r>
                      <a:endParaRPr lang="en-GB" sz="1600" dirty="0">
                        <a:solidFill>
                          <a:srgbClr val="FF0000"/>
                        </a:solidFill>
                      </a:endParaRPr>
                    </a:p>
                  </a:txBody>
                  <a:tcPr marL="76620" marR="76620" marT="38312" marB="38312"/>
                </a:tc>
                <a:extLst>
                  <a:ext uri="{0D108BD9-81ED-4DB2-BD59-A6C34878D82A}">
                    <a16:rowId xmlns:a16="http://schemas.microsoft.com/office/drawing/2014/main" val="10001"/>
                  </a:ext>
                </a:extLst>
              </a:tr>
              <a:tr h="624579">
                <a:tc>
                  <a:txBody>
                    <a:bodyPr/>
                    <a:lstStyle/>
                    <a:p>
                      <a:pPr algn="ctr"/>
                      <a:endParaRPr lang="en-GB" sz="1600" b="1" dirty="0"/>
                    </a:p>
                  </a:txBody>
                  <a:tcPr marL="76620" marR="76620" marT="38312" marB="38312"/>
                </a:tc>
                <a:tc>
                  <a:txBody>
                    <a:bodyPr/>
                    <a:lstStyle/>
                    <a:p>
                      <a:pPr algn="ctr"/>
                      <a:r>
                        <a:rPr lang="en-GB" sz="1600" dirty="0"/>
                        <a:t>Girls and puberty</a:t>
                      </a:r>
                      <a:endParaRPr lang="en-GB" sz="1600" b="1" dirty="0"/>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How a girl’s body changes </a:t>
                      </a:r>
                      <a:r>
                        <a:rPr lang="en-GB" sz="1600" dirty="0">
                          <a:highlight>
                            <a:srgbClr val="FFFF00"/>
                          </a:highlight>
                        </a:rPr>
                        <a:t>so that she can have a baby when she’s an adult </a:t>
                      </a:r>
                      <a:r>
                        <a:rPr lang="en-GB" sz="1600" dirty="0"/>
                        <a:t>– including menstruation (animations</a:t>
                      </a:r>
                      <a:r>
                        <a:rPr lang="en-GB" sz="1600" baseline="0" dirty="0"/>
                        <a:t> used – the Female Reproductive System)</a:t>
                      </a:r>
                      <a:endParaRPr lang="en-GB" sz="1600" dirty="0"/>
                    </a:p>
                  </a:txBody>
                  <a:tcPr marL="76620" marR="76620" marT="38312" marB="38312"/>
                </a:tc>
                <a:extLst>
                  <a:ext uri="{0D108BD9-81ED-4DB2-BD59-A6C34878D82A}">
                    <a16:rowId xmlns:a16="http://schemas.microsoft.com/office/drawing/2014/main" val="10002"/>
                  </a:ext>
                </a:extLst>
              </a:tr>
              <a:tr h="624579">
                <a:tc>
                  <a:txBody>
                    <a:bodyPr/>
                    <a:lstStyle/>
                    <a:p>
                      <a:pPr algn="ctr"/>
                      <a:r>
                        <a:rPr lang="en-GB" sz="1600" dirty="0"/>
                        <a:t>Y5</a:t>
                      </a:r>
                      <a:endParaRPr lang="en-GB" sz="1600" b="1" dirty="0"/>
                    </a:p>
                  </a:txBody>
                  <a:tcPr marL="76620" marR="76620" marT="38312" marB="38312"/>
                </a:tc>
                <a:tc>
                  <a:txBody>
                    <a:bodyPr/>
                    <a:lstStyle/>
                    <a:p>
                      <a:pPr algn="ctr"/>
                      <a:r>
                        <a:rPr lang="en-GB" sz="1600" dirty="0"/>
                        <a:t>Puberty for girls</a:t>
                      </a:r>
                      <a:endParaRPr lang="en-GB" sz="1600" b="1" dirty="0"/>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Physical changes and feelings</a:t>
                      </a:r>
                      <a:r>
                        <a:rPr lang="en-GB" sz="1600" baseline="0" dirty="0"/>
                        <a:t> about them – importance of looking after yourself </a:t>
                      </a:r>
                      <a:r>
                        <a:rPr lang="en-GB" sz="1600" dirty="0"/>
                        <a:t>(animations</a:t>
                      </a:r>
                      <a:r>
                        <a:rPr lang="en-GB" sz="1600" baseline="0" dirty="0"/>
                        <a:t> used – the Female Reproductive System)</a:t>
                      </a:r>
                      <a:endParaRPr lang="en-GB" sz="1600" dirty="0"/>
                    </a:p>
                  </a:txBody>
                  <a:tcPr marL="76620" marR="76620" marT="38312" marB="38312"/>
                </a:tc>
                <a:extLst>
                  <a:ext uri="{0D108BD9-81ED-4DB2-BD59-A6C34878D82A}">
                    <a16:rowId xmlns:a16="http://schemas.microsoft.com/office/drawing/2014/main" val="10003"/>
                  </a:ext>
                </a:extLst>
              </a:tr>
              <a:tr h="624579">
                <a:tc>
                  <a:txBody>
                    <a:bodyPr/>
                    <a:lstStyle/>
                    <a:p>
                      <a:pPr algn="ctr"/>
                      <a:endParaRPr lang="en-GB" sz="1600" b="1"/>
                    </a:p>
                  </a:txBody>
                  <a:tcPr marL="76620" marR="76620" marT="38312" marB="38312"/>
                </a:tc>
                <a:tc>
                  <a:txBody>
                    <a:bodyPr/>
                    <a:lstStyle/>
                    <a:p>
                      <a:pPr algn="ctr"/>
                      <a:r>
                        <a:rPr lang="en-GB" sz="1600" dirty="0"/>
                        <a:t>Puberty for boys</a:t>
                      </a:r>
                      <a:endParaRPr lang="en-GB" sz="1600" b="1" dirty="0"/>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Developing understanding of changes for both sexes – reassurance and exploring feelings (animations</a:t>
                      </a:r>
                      <a:r>
                        <a:rPr lang="en-GB" sz="1600" baseline="0" dirty="0"/>
                        <a:t> used – the Male Reproductive System)</a:t>
                      </a:r>
                      <a:endParaRPr lang="en-GB" sz="1600" dirty="0"/>
                    </a:p>
                  </a:txBody>
                  <a:tcPr marL="76620" marR="76620" marT="38312" marB="38312"/>
                </a:tc>
                <a:extLst>
                  <a:ext uri="{0D108BD9-81ED-4DB2-BD59-A6C34878D82A}">
                    <a16:rowId xmlns:a16="http://schemas.microsoft.com/office/drawing/2014/main" val="10004"/>
                  </a:ext>
                </a:extLst>
              </a:tr>
              <a:tr h="864862">
                <a:tc>
                  <a:txBody>
                    <a:bodyPr/>
                    <a:lstStyle/>
                    <a:p>
                      <a:pPr algn="ctr"/>
                      <a:endParaRPr lang="en-GB" sz="1600" b="1" dirty="0"/>
                    </a:p>
                  </a:txBody>
                  <a:tcPr marL="76620" marR="76620" marT="38312" marB="38312"/>
                </a:tc>
                <a:tc>
                  <a:txBody>
                    <a:bodyPr/>
                    <a:lstStyle/>
                    <a:p>
                      <a:pPr algn="ctr"/>
                      <a:r>
                        <a:rPr lang="en-GB" sz="1600" dirty="0">
                          <a:highlight>
                            <a:srgbClr val="FFFF00"/>
                          </a:highlight>
                        </a:rPr>
                        <a:t>Conception</a:t>
                      </a:r>
                      <a:endParaRPr lang="en-GB" sz="1600" b="1" dirty="0">
                        <a:highlight>
                          <a:srgbClr val="FFFF00"/>
                        </a:highlight>
                      </a:endParaRPr>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highlight>
                            <a:srgbClr val="FFFF00"/>
                          </a:highlight>
                        </a:rPr>
                        <a:t>Understanding the place of sexual intercourse in a relationship</a:t>
                      </a:r>
                      <a:r>
                        <a:rPr lang="en-GB" sz="1600" baseline="0" dirty="0">
                          <a:solidFill>
                            <a:schemeClr val="tx1"/>
                          </a:solidFill>
                          <a:highlight>
                            <a:srgbClr val="FFFF00"/>
                          </a:highlight>
                        </a:rPr>
                        <a:t> and how it can lead to conception and the wonder of a new life </a:t>
                      </a:r>
                      <a:r>
                        <a:rPr lang="en-GB" sz="1600" dirty="0">
                          <a:solidFill>
                            <a:schemeClr val="tx1"/>
                          </a:solidFill>
                          <a:highlight>
                            <a:srgbClr val="FFFF00"/>
                          </a:highlight>
                        </a:rPr>
                        <a:t>(animations</a:t>
                      </a:r>
                      <a:r>
                        <a:rPr lang="en-GB" sz="1600" baseline="0" dirty="0">
                          <a:solidFill>
                            <a:schemeClr val="tx1"/>
                          </a:solidFill>
                          <a:highlight>
                            <a:srgbClr val="FFFF00"/>
                          </a:highlight>
                        </a:rPr>
                        <a:t> used – the Female and Male Reproductive Systems)</a:t>
                      </a:r>
                      <a:endParaRPr lang="en-GB" sz="1600" dirty="0">
                        <a:solidFill>
                          <a:schemeClr val="tx1"/>
                        </a:solidFill>
                        <a:highlight>
                          <a:srgbClr val="FFFF00"/>
                        </a:highlight>
                      </a:endParaRPr>
                    </a:p>
                  </a:txBody>
                  <a:tcPr marL="76620" marR="76620" marT="38312" marB="38312"/>
                </a:tc>
                <a:extLst>
                  <a:ext uri="{0D108BD9-81ED-4DB2-BD59-A6C34878D82A}">
                    <a16:rowId xmlns:a16="http://schemas.microsoft.com/office/drawing/2014/main" val="10005"/>
                  </a:ext>
                </a:extLst>
              </a:tr>
              <a:tr h="624579">
                <a:tc>
                  <a:txBody>
                    <a:bodyPr/>
                    <a:lstStyle/>
                    <a:p>
                      <a:pPr algn="ctr"/>
                      <a:r>
                        <a:rPr lang="en-GB" sz="1600" dirty="0"/>
                        <a:t>Y6</a:t>
                      </a:r>
                      <a:endParaRPr lang="en-GB" sz="1600" b="1" dirty="0"/>
                    </a:p>
                  </a:txBody>
                  <a:tcPr marL="76620" marR="76620" marT="38312" marB="38312"/>
                </a:tc>
                <a:tc>
                  <a:txBody>
                    <a:bodyPr/>
                    <a:lstStyle/>
                    <a:p>
                      <a:pPr algn="ctr"/>
                      <a:r>
                        <a:rPr lang="en-GB" sz="1600" dirty="0"/>
                        <a:t>Puberty</a:t>
                      </a:r>
                      <a:endParaRPr lang="en-GB" sz="1600" b="1" dirty="0"/>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Consolidating understanding of physical and emotional changes and how they affect us (animations</a:t>
                      </a:r>
                      <a:r>
                        <a:rPr lang="en-GB" sz="1600" baseline="0" dirty="0"/>
                        <a:t> used – the Female and Male Reproductive Systems)</a:t>
                      </a:r>
                      <a:endParaRPr lang="en-GB" sz="1600" dirty="0"/>
                    </a:p>
                  </a:txBody>
                  <a:tcPr marL="76620" marR="76620" marT="38312" marB="38312"/>
                </a:tc>
                <a:extLst>
                  <a:ext uri="{0D108BD9-81ED-4DB2-BD59-A6C34878D82A}">
                    <a16:rowId xmlns:a16="http://schemas.microsoft.com/office/drawing/2014/main" val="10006"/>
                  </a:ext>
                </a:extLst>
              </a:tr>
              <a:tr h="523372">
                <a:tc>
                  <a:txBody>
                    <a:bodyPr/>
                    <a:lstStyle/>
                    <a:p>
                      <a:pPr algn="ctr"/>
                      <a:endParaRPr lang="en-GB" sz="1600" b="1" dirty="0"/>
                    </a:p>
                  </a:txBody>
                  <a:tcPr marL="76620" marR="76620" marT="38312" marB="38312"/>
                </a:tc>
                <a:tc>
                  <a:txBody>
                    <a:bodyPr/>
                    <a:lstStyle/>
                    <a:p>
                      <a:pPr algn="ctr"/>
                      <a:r>
                        <a:rPr lang="en-GB" sz="1600" dirty="0"/>
                        <a:t>Girl talk / boy talk</a:t>
                      </a:r>
                      <a:endParaRPr lang="en-GB" sz="1600" b="1" dirty="0"/>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A chance to ask questions and reflect (single sex) (animations</a:t>
                      </a:r>
                      <a:r>
                        <a:rPr lang="en-GB" sz="1600" baseline="0" dirty="0"/>
                        <a:t> used – the Female and Male Reproductive Systems)</a:t>
                      </a:r>
                      <a:endParaRPr lang="en-GB" sz="1600" dirty="0"/>
                    </a:p>
                  </a:txBody>
                  <a:tcPr marL="76620" marR="76620" marT="38312" marB="38312"/>
                </a:tc>
                <a:extLst>
                  <a:ext uri="{0D108BD9-81ED-4DB2-BD59-A6C34878D82A}">
                    <a16:rowId xmlns:a16="http://schemas.microsoft.com/office/drawing/2014/main" val="10007"/>
                  </a:ext>
                </a:extLst>
              </a:tr>
              <a:tr h="515708">
                <a:tc>
                  <a:txBody>
                    <a:bodyPr/>
                    <a:lstStyle/>
                    <a:p>
                      <a:pPr algn="ctr"/>
                      <a:endParaRPr lang="en-GB" sz="1600" b="1" dirty="0"/>
                    </a:p>
                  </a:txBody>
                  <a:tcPr marL="76620" marR="76620" marT="38312" marB="38312"/>
                </a:tc>
                <a:tc>
                  <a:txBody>
                    <a:bodyPr/>
                    <a:lstStyle/>
                    <a:p>
                      <a:pPr algn="ctr"/>
                      <a:r>
                        <a:rPr lang="en-GB" sz="1600" dirty="0">
                          <a:highlight>
                            <a:srgbClr val="FFFF00"/>
                          </a:highlight>
                        </a:rPr>
                        <a:t>Conception to birth</a:t>
                      </a:r>
                      <a:endParaRPr lang="en-GB" sz="1600" b="1" dirty="0">
                        <a:highlight>
                          <a:srgbClr val="FFFF00"/>
                        </a:highlight>
                      </a:endParaRPr>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highlight>
                            <a:srgbClr val="FFFF00"/>
                          </a:highlight>
                        </a:rPr>
                        <a:t>The story of pregnancy and birth (animations</a:t>
                      </a:r>
                      <a:r>
                        <a:rPr lang="en-GB" sz="1600" baseline="0" dirty="0">
                          <a:solidFill>
                            <a:schemeClr val="tx1"/>
                          </a:solidFill>
                          <a:highlight>
                            <a:srgbClr val="FFFF00"/>
                          </a:highlight>
                        </a:rPr>
                        <a:t> used – the Female and Male Reproductive Systems)</a:t>
                      </a:r>
                      <a:endParaRPr lang="en-GB" sz="1600" dirty="0">
                        <a:solidFill>
                          <a:schemeClr val="tx1"/>
                        </a:solidFill>
                        <a:highlight>
                          <a:srgbClr val="FFFF00"/>
                        </a:highlight>
                      </a:endParaRPr>
                    </a:p>
                  </a:txBody>
                  <a:tcPr marL="76620" marR="76620" marT="38312" marB="38312"/>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5671967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a:extLst>
              <a:ext uri="{FF2B5EF4-FFF2-40B4-BE49-F238E27FC236}">
                <a16:creationId xmlns:a16="http://schemas.microsoft.com/office/drawing/2014/main" id="{F2891363-9DF4-6644-8456-D71D2D2E82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843" y="1298682"/>
            <a:ext cx="4940490" cy="330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0601553-58F4-B041-A900-F8F1F673F1C9}"/>
              </a:ext>
            </a:extLst>
          </p:cNvPr>
          <p:cNvSpPr txBox="1"/>
          <p:nvPr/>
        </p:nvSpPr>
        <p:spPr>
          <a:xfrm>
            <a:off x="1246187" y="764498"/>
            <a:ext cx="8620758" cy="523220"/>
          </a:xfrm>
          <a:prstGeom prst="rect">
            <a:avLst/>
          </a:prstGeom>
          <a:noFill/>
        </p:spPr>
        <p:txBody>
          <a:bodyPr wrap="none" rtlCol="0">
            <a:spAutoFit/>
          </a:bodyPr>
          <a:lstStyle/>
          <a:p>
            <a:r>
              <a:rPr lang="en-US" sz="2800" dirty="0">
                <a:solidFill>
                  <a:srgbClr val="7030A0"/>
                </a:solidFill>
              </a:rPr>
              <a:t>KS2 resource- Outside changes for girls/females in puberty</a:t>
            </a:r>
          </a:p>
        </p:txBody>
      </p:sp>
      <p:pic>
        <p:nvPicPr>
          <p:cNvPr id="4" name="Picture 2">
            <a:extLst>
              <a:ext uri="{FF2B5EF4-FFF2-40B4-BE49-F238E27FC236}">
                <a16:creationId xmlns:a16="http://schemas.microsoft.com/office/drawing/2014/main" id="{A8FA8087-661D-0865-9D4F-8B7BFCA1A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1298682"/>
            <a:ext cx="48498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0B2DD0E3-FFEF-5D73-65C5-D0FD2D6A1D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6856" y="3429000"/>
            <a:ext cx="48498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490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CDD959BD-69DB-F349-A163-C8E4421B372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71" t="2852" r="1903" b="2980"/>
          <a:stretch/>
        </p:blipFill>
        <p:spPr bwMode="auto">
          <a:xfrm>
            <a:off x="4277672" y="288000"/>
            <a:ext cx="7416000" cy="626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1A0CE88C-D2F0-DA43-AC6A-5CBBBAC88079}"/>
              </a:ext>
            </a:extLst>
          </p:cNvPr>
          <p:cNvSpPr txBox="1">
            <a:spLocks/>
          </p:cNvSpPr>
          <p:nvPr/>
        </p:nvSpPr>
        <p:spPr>
          <a:xfrm>
            <a:off x="838199" y="1030100"/>
            <a:ext cx="11415531" cy="1098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7B13A0"/>
                </a:solidFill>
              </a:rPr>
              <a:t>KS2 resource </a:t>
            </a:r>
            <a:br>
              <a:rPr lang="en-US" sz="3200" b="1" dirty="0">
                <a:solidFill>
                  <a:srgbClr val="7B13A0"/>
                </a:solidFill>
              </a:rPr>
            </a:br>
            <a:r>
              <a:rPr lang="en-US" sz="3200" b="1" dirty="0">
                <a:solidFill>
                  <a:srgbClr val="7B13A0"/>
                </a:solidFill>
              </a:rPr>
              <a:t>- outside changes for boys</a:t>
            </a:r>
          </a:p>
          <a:p>
            <a:r>
              <a:rPr lang="en-US" sz="3200" b="1" dirty="0">
                <a:solidFill>
                  <a:srgbClr val="7B13A0"/>
                </a:solidFill>
              </a:rPr>
              <a:t>(also in range of skin tones)</a:t>
            </a:r>
          </a:p>
        </p:txBody>
      </p:sp>
    </p:spTree>
    <p:extLst>
      <p:ext uri="{BB962C8B-B14F-4D97-AF65-F5344CB8AC3E}">
        <p14:creationId xmlns:p14="http://schemas.microsoft.com/office/powerpoint/2010/main" val="492135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FD86C-E587-394C-8D4F-F2525A88BCC2}"/>
              </a:ext>
            </a:extLst>
          </p:cNvPr>
          <p:cNvSpPr>
            <a:spLocks noGrp="1"/>
          </p:cNvSpPr>
          <p:nvPr>
            <p:ph type="title"/>
          </p:nvPr>
        </p:nvSpPr>
        <p:spPr>
          <a:xfrm>
            <a:off x="191871" y="386595"/>
            <a:ext cx="10009937" cy="1407145"/>
          </a:xfrm>
        </p:spPr>
        <p:txBody>
          <a:bodyPr>
            <a:normAutofit/>
          </a:bodyPr>
          <a:lstStyle/>
          <a:p>
            <a:pPr>
              <a:lnSpc>
                <a:spcPct val="100000"/>
              </a:lnSpc>
            </a:pPr>
            <a:r>
              <a:rPr lang="en-US" sz="4000" b="1" dirty="0">
                <a:solidFill>
                  <a:srgbClr val="7B13A0"/>
                </a:solidFill>
              </a:rPr>
              <a:t>What is RSE and why is it important?</a:t>
            </a:r>
          </a:p>
        </p:txBody>
      </p:sp>
      <p:sp>
        <p:nvSpPr>
          <p:cNvPr id="6" name="Content Placeholder 2">
            <a:extLst>
              <a:ext uri="{FF2B5EF4-FFF2-40B4-BE49-F238E27FC236}">
                <a16:creationId xmlns:a16="http://schemas.microsoft.com/office/drawing/2014/main" id="{E3A5A717-F4BC-6546-BD8E-1EF8035AA000}"/>
              </a:ext>
            </a:extLst>
          </p:cNvPr>
          <p:cNvSpPr txBox="1">
            <a:spLocks/>
          </p:cNvSpPr>
          <p:nvPr/>
        </p:nvSpPr>
        <p:spPr>
          <a:xfrm>
            <a:off x="191871" y="2980267"/>
            <a:ext cx="11808257" cy="323765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400"/>
              </a:spcBef>
            </a:pPr>
            <a:r>
              <a:rPr lang="en-GB" sz="2800" dirty="0"/>
              <a:t>“A comprehensive programme of RSE provides accurate information about the body, reproduction, sex and sexual health. It gives children and young people essential skills for building positive, enjoyable, respectful and non- exploitative relationships and staying safe both on and offline.” </a:t>
            </a:r>
          </a:p>
          <a:p>
            <a:pPr algn="l">
              <a:lnSpc>
                <a:spcPct val="100000"/>
              </a:lnSpc>
              <a:spcBef>
                <a:spcPts val="400"/>
              </a:spcBef>
            </a:pPr>
            <a:endParaRPr lang="en-GB" dirty="0"/>
          </a:p>
          <a:p>
            <a:pPr algn="l">
              <a:lnSpc>
                <a:spcPct val="100000"/>
              </a:lnSpc>
              <a:spcBef>
                <a:spcPts val="400"/>
              </a:spcBef>
            </a:pPr>
            <a:r>
              <a:rPr lang="en-GB" sz="2400" b="1" dirty="0"/>
              <a:t>RSE for 21st Century </a:t>
            </a:r>
          </a:p>
          <a:p>
            <a:pPr algn="l">
              <a:lnSpc>
                <a:spcPct val="100000"/>
              </a:lnSpc>
              <a:spcBef>
                <a:spcPts val="400"/>
              </a:spcBef>
            </a:pPr>
            <a:r>
              <a:rPr lang="en-GB" sz="2400" b="1" dirty="0"/>
              <a:t>2014 Supplementary Guidance to DFE guidance</a:t>
            </a:r>
            <a:endParaRPr lang="en-US" sz="2800" b="1" dirty="0">
              <a:solidFill>
                <a:schemeClr val="tx1">
                  <a:lumMod val="75000"/>
                  <a:lumOff val="25000"/>
                </a:schemeClr>
              </a:solidFill>
              <a:latin typeface="+mj-lt"/>
            </a:endParaRPr>
          </a:p>
        </p:txBody>
      </p:sp>
      <p:sp>
        <p:nvSpPr>
          <p:cNvPr id="5" name="TextBox 4">
            <a:extLst>
              <a:ext uri="{FF2B5EF4-FFF2-40B4-BE49-F238E27FC236}">
                <a16:creationId xmlns:a16="http://schemas.microsoft.com/office/drawing/2014/main" id="{D39B0C7F-06E2-4154-A575-0E1953A2AB4E}"/>
              </a:ext>
            </a:extLst>
          </p:cNvPr>
          <p:cNvSpPr txBox="1"/>
          <p:nvPr/>
        </p:nvSpPr>
        <p:spPr>
          <a:xfrm>
            <a:off x="191871" y="1426170"/>
            <a:ext cx="10604297" cy="1407145"/>
          </a:xfrm>
          <a:prstGeom prst="rect">
            <a:avLst/>
          </a:prstGeom>
          <a:noFill/>
        </p:spPr>
        <p:txBody>
          <a:bodyPr wrap="square">
            <a:spAutoFit/>
          </a:bodyPr>
          <a:lstStyle/>
          <a:p>
            <a:r>
              <a:rPr lang="en-GB" sz="2800" b="1" i="0" dirty="0">
                <a:effectLst/>
              </a:rPr>
              <a:t>RSE</a:t>
            </a:r>
            <a:r>
              <a:rPr lang="en-GB" sz="2800" b="0" i="0" dirty="0">
                <a:effectLst/>
              </a:rPr>
              <a:t> stands for “Relationships and Sex </a:t>
            </a:r>
            <a:r>
              <a:rPr lang="en-GB" sz="2800" dirty="0"/>
              <a:t>E</a:t>
            </a:r>
            <a:r>
              <a:rPr lang="en-GB" sz="2800" b="0" i="0" dirty="0">
                <a:effectLst/>
              </a:rPr>
              <a:t>ducation” and as part of Relationships and Health Education, is a new approach to teaching children about relationships.</a:t>
            </a:r>
            <a:endParaRPr lang="en-GB" sz="2800" dirty="0"/>
          </a:p>
        </p:txBody>
      </p:sp>
      <p:pic>
        <p:nvPicPr>
          <p:cNvPr id="7" name="image1.jpeg" descr="Logo&#10;&#10;Description automatically generated">
            <a:extLst>
              <a:ext uri="{FF2B5EF4-FFF2-40B4-BE49-F238E27FC236}">
                <a16:creationId xmlns:a16="http://schemas.microsoft.com/office/drawing/2014/main" id="{3CA1BF23-A8D2-DD43-5C6E-6D2329A15770}"/>
              </a:ext>
            </a:extLst>
          </p:cNvPr>
          <p:cNvPicPr>
            <a:picLocks noChangeAspect="1"/>
          </p:cNvPicPr>
          <p:nvPr/>
        </p:nvPicPr>
        <p:blipFill rotWithShape="1">
          <a:blip r:embed="rId4" cstate="print"/>
          <a:srcRect r="-3" b="1066"/>
          <a:stretch/>
        </p:blipFill>
        <p:spPr>
          <a:xfrm>
            <a:off x="8366077" y="4436067"/>
            <a:ext cx="2172471" cy="2258160"/>
          </a:xfrm>
          <a:prstGeom prst="rect">
            <a:avLst/>
          </a:prstGeom>
        </p:spPr>
      </p:pic>
    </p:spTree>
    <p:extLst>
      <p:ext uri="{BB962C8B-B14F-4D97-AF65-F5344CB8AC3E}">
        <p14:creationId xmlns:p14="http://schemas.microsoft.com/office/powerpoint/2010/main" val="4880527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44DC83FC-F3FF-E341-8903-E12A7DD728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2483893" y="2798927"/>
            <a:ext cx="4951294" cy="314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2A8B751B-E06D-FC49-BABB-6BD773A9177B}"/>
              </a:ext>
            </a:extLst>
          </p:cNvPr>
          <p:cNvSpPr txBox="1">
            <a:spLocks/>
          </p:cNvSpPr>
          <p:nvPr/>
        </p:nvSpPr>
        <p:spPr>
          <a:xfrm>
            <a:off x="838199" y="1030100"/>
            <a:ext cx="11415531" cy="1098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Example of one of the KS2 resources </a:t>
            </a:r>
            <a:br>
              <a:rPr lang="en-GB" sz="4000" b="1" dirty="0">
                <a:solidFill>
                  <a:srgbClr val="7B13A0"/>
                </a:solidFill>
              </a:rPr>
            </a:br>
            <a:r>
              <a:rPr lang="en-GB" sz="4000" b="1" dirty="0">
                <a:solidFill>
                  <a:srgbClr val="7B13A0"/>
                </a:solidFill>
              </a:rPr>
              <a:t>- inside body changes for boys</a:t>
            </a:r>
            <a:endParaRPr lang="en-US" sz="4000" b="1" dirty="0">
              <a:solidFill>
                <a:srgbClr val="7B13A0"/>
              </a:solidFill>
            </a:endParaRPr>
          </a:p>
        </p:txBody>
      </p:sp>
    </p:spTree>
    <p:extLst>
      <p:ext uri="{BB962C8B-B14F-4D97-AF65-F5344CB8AC3E}">
        <p14:creationId xmlns:p14="http://schemas.microsoft.com/office/powerpoint/2010/main" val="3017248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a:extLst>
              <a:ext uri="{FF2B5EF4-FFF2-40B4-BE49-F238E27FC236}">
                <a16:creationId xmlns:a16="http://schemas.microsoft.com/office/drawing/2014/main" id="{CB3798A2-54AB-CC42-BFA6-01F4BAD9DD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3009900" y="2322924"/>
            <a:ext cx="61722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DFFC636B-F99C-1648-ABF2-A949A9CA036B}"/>
              </a:ext>
            </a:extLst>
          </p:cNvPr>
          <p:cNvSpPr txBox="1">
            <a:spLocks/>
          </p:cNvSpPr>
          <p:nvPr/>
        </p:nvSpPr>
        <p:spPr>
          <a:xfrm>
            <a:off x="838199" y="1030100"/>
            <a:ext cx="11415531" cy="1098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Example of one of the KS2 resources </a:t>
            </a:r>
            <a:br>
              <a:rPr lang="en-GB" sz="4000" b="1" dirty="0">
                <a:solidFill>
                  <a:srgbClr val="7B13A0"/>
                </a:solidFill>
              </a:rPr>
            </a:br>
            <a:r>
              <a:rPr lang="en-GB" sz="4000" b="1" dirty="0">
                <a:solidFill>
                  <a:srgbClr val="7B13A0"/>
                </a:solidFill>
              </a:rPr>
              <a:t>- inside body changes for girls</a:t>
            </a:r>
            <a:endParaRPr lang="en-US" sz="4000" b="1" dirty="0">
              <a:solidFill>
                <a:srgbClr val="7B13A0"/>
              </a:solidFill>
            </a:endParaRPr>
          </a:p>
        </p:txBody>
      </p:sp>
    </p:spTree>
    <p:extLst>
      <p:ext uri="{BB962C8B-B14F-4D97-AF65-F5344CB8AC3E}">
        <p14:creationId xmlns:p14="http://schemas.microsoft.com/office/powerpoint/2010/main" val="3447098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BECAC9A8-D069-5243-90DE-9D2785CB37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3009900" y="2338693"/>
            <a:ext cx="61722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67EBBC6B-0C81-6F44-81C1-040636D778BC}"/>
              </a:ext>
            </a:extLst>
          </p:cNvPr>
          <p:cNvSpPr txBox="1">
            <a:spLocks/>
          </p:cNvSpPr>
          <p:nvPr/>
        </p:nvSpPr>
        <p:spPr>
          <a:xfrm>
            <a:off x="838199" y="1030100"/>
            <a:ext cx="11415531" cy="1098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Example of a KS2 resource </a:t>
            </a:r>
            <a:br>
              <a:rPr lang="en-GB" sz="4000" b="1" dirty="0">
                <a:solidFill>
                  <a:srgbClr val="7B13A0"/>
                </a:solidFill>
              </a:rPr>
            </a:br>
            <a:r>
              <a:rPr lang="en-GB" sz="4000" b="1" dirty="0">
                <a:solidFill>
                  <a:srgbClr val="7B13A0"/>
                </a:solidFill>
              </a:rPr>
              <a:t>- conception and childbirth</a:t>
            </a:r>
            <a:endParaRPr lang="en-US" sz="4000" b="1" dirty="0">
              <a:solidFill>
                <a:srgbClr val="7B13A0"/>
              </a:solidFill>
            </a:endParaRPr>
          </a:p>
        </p:txBody>
      </p:sp>
    </p:spTree>
    <p:extLst>
      <p:ext uri="{BB962C8B-B14F-4D97-AF65-F5344CB8AC3E}">
        <p14:creationId xmlns:p14="http://schemas.microsoft.com/office/powerpoint/2010/main" val="2107386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380074"/>
            <a:ext cx="10515599" cy="4412343"/>
          </a:xfrm>
        </p:spPr>
        <p:txBody>
          <a:bodyPr>
            <a:normAutofit/>
          </a:bodyPr>
          <a:lstStyle/>
          <a:p>
            <a:pPr algn="ctr"/>
            <a:r>
              <a:rPr lang="en-GB" sz="4000" b="1" dirty="0"/>
              <a:t>Any questions?</a:t>
            </a:r>
            <a:br>
              <a:rPr lang="en-GB" dirty="0"/>
            </a:br>
            <a:endParaRPr lang="en-GB" dirty="0">
              <a:solidFill>
                <a:schemeClr val="tx1">
                  <a:lumMod val="50000"/>
                  <a:lumOff val="50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7274">
            <a:off x="3911917" y="1822508"/>
            <a:ext cx="1935480" cy="1770888"/>
          </a:xfrm>
          <a:prstGeom prst="rect">
            <a:avLst/>
          </a:prstGeom>
        </p:spPr>
      </p:pic>
      <p:pic>
        <p:nvPicPr>
          <p:cNvPr id="7" name="image1.jpeg" descr="Logo&#10;&#10;Description automatically generated">
            <a:extLst>
              <a:ext uri="{FF2B5EF4-FFF2-40B4-BE49-F238E27FC236}">
                <a16:creationId xmlns:a16="http://schemas.microsoft.com/office/drawing/2014/main" id="{494ADAC1-11E6-4050-B49E-1E535EB9ED34}"/>
              </a:ext>
            </a:extLst>
          </p:cNvPr>
          <p:cNvPicPr>
            <a:picLocks noChangeAspect="1"/>
          </p:cNvPicPr>
          <p:nvPr/>
        </p:nvPicPr>
        <p:blipFill rotWithShape="1">
          <a:blip r:embed="rId5" cstate="print"/>
          <a:srcRect r="-3" b="1066"/>
          <a:stretch/>
        </p:blipFill>
        <p:spPr>
          <a:xfrm>
            <a:off x="6320952" y="1546271"/>
            <a:ext cx="2235198" cy="2323361"/>
          </a:xfrm>
          <a:prstGeom prst="rect">
            <a:avLst/>
          </a:prstGeom>
        </p:spPr>
      </p:pic>
    </p:spTree>
    <p:extLst>
      <p:ext uri="{BB962C8B-B14F-4D97-AF65-F5344CB8AC3E}">
        <p14:creationId xmlns:p14="http://schemas.microsoft.com/office/powerpoint/2010/main" val="4123645845"/>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643" y="23788"/>
            <a:ext cx="9251871" cy="917908"/>
          </a:xfrm>
        </p:spPr>
        <p:txBody>
          <a:bodyPr/>
          <a:lstStyle/>
          <a:p>
            <a:r>
              <a:rPr lang="en-GB" b="1" u="sng" dirty="0"/>
              <a:t>How will we be teaching RSE?</a:t>
            </a:r>
          </a:p>
        </p:txBody>
      </p:sp>
      <p:sp>
        <p:nvSpPr>
          <p:cNvPr id="3" name="TextBox 2"/>
          <p:cNvSpPr txBox="1"/>
          <p:nvPr/>
        </p:nvSpPr>
        <p:spPr>
          <a:xfrm>
            <a:off x="436643" y="908100"/>
            <a:ext cx="5659358" cy="6186309"/>
          </a:xfrm>
          <a:prstGeom prst="rect">
            <a:avLst/>
          </a:prstGeom>
          <a:noFill/>
        </p:spPr>
        <p:txBody>
          <a:bodyPr wrap="square" rtlCol="0">
            <a:spAutoFit/>
          </a:bodyPr>
          <a:lstStyle/>
          <a:p>
            <a:r>
              <a:rPr lang="en-GB" sz="2400" dirty="0"/>
              <a:t>We teach RSE through ‘Jigsaw’. You may have heard your child talk about this at home. </a:t>
            </a:r>
          </a:p>
          <a:p>
            <a:endParaRPr lang="en-GB" sz="2400" dirty="0"/>
          </a:p>
          <a:p>
            <a:r>
              <a:rPr lang="en-GB" sz="2400" dirty="0"/>
              <a:t>The Jigsaw PSHE Programme includes lessons on ALL aspects of compulsory Relationships and Health Education, designed in a sensitive, spiral, age-appropriate curriculum. </a:t>
            </a:r>
          </a:p>
          <a:p>
            <a:endParaRPr lang="en-GB" sz="2400" dirty="0"/>
          </a:p>
          <a:p>
            <a:r>
              <a:rPr lang="en-GB" sz="2400" dirty="0"/>
              <a:t>The Jigsaw teaching materials integrate Personal, Social, Health Education (PSHE), emotional literacy, social skills, mindfulness, and spiritual development in a whole-school approach. </a:t>
            </a:r>
            <a:endParaRPr lang="en-GB" sz="2000" dirty="0"/>
          </a:p>
          <a:p>
            <a:endParaRPr lang="en-GB" dirty="0"/>
          </a:p>
          <a:p>
            <a:endParaRPr lang="en-GB"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7341619" y="64777"/>
            <a:ext cx="4250059" cy="2727850"/>
          </a:xfrm>
          <a:prstGeom prst="rect">
            <a:avLst/>
          </a:prstGeom>
        </p:spPr>
      </p:pic>
      <p:pic>
        <p:nvPicPr>
          <p:cNvPr id="8" name="Picture 7"/>
          <p:cNvPicPr>
            <a:picLocks noChangeAspect="1"/>
          </p:cNvPicPr>
          <p:nvPr/>
        </p:nvPicPr>
        <p:blipFill>
          <a:blip r:embed="rId4"/>
          <a:stretch>
            <a:fillRect/>
          </a:stretch>
        </p:blipFill>
        <p:spPr>
          <a:xfrm>
            <a:off x="6699132" y="3095515"/>
            <a:ext cx="4739493" cy="3554621"/>
          </a:xfrm>
          <a:prstGeom prst="rect">
            <a:avLst/>
          </a:prstGeom>
        </p:spPr>
      </p:pic>
    </p:spTree>
    <p:extLst>
      <p:ext uri="{BB962C8B-B14F-4D97-AF65-F5344CB8AC3E}">
        <p14:creationId xmlns:p14="http://schemas.microsoft.com/office/powerpoint/2010/main" val="781653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41E90E9-48D4-1F46-8B86-EB57A7785405}"/>
              </a:ext>
            </a:extLst>
          </p:cNvPr>
          <p:cNvSpPr txBox="1"/>
          <p:nvPr/>
        </p:nvSpPr>
        <p:spPr>
          <a:xfrm>
            <a:off x="2630564" y="1669243"/>
            <a:ext cx="7751969" cy="584775"/>
          </a:xfrm>
          <a:prstGeom prst="rect">
            <a:avLst/>
          </a:prstGeom>
          <a:noFill/>
        </p:spPr>
        <p:txBody>
          <a:bodyPr wrap="square" rtlCol="0">
            <a:spAutoFit/>
          </a:bodyPr>
          <a:lstStyle/>
          <a:p>
            <a:r>
              <a:rPr lang="en-GB" sz="3200" dirty="0">
                <a:solidFill>
                  <a:srgbClr val="7030A0"/>
                </a:solidFill>
              </a:rPr>
              <a:t> </a:t>
            </a:r>
            <a:endParaRPr lang="en-US" sz="3200" dirty="0">
              <a:solidFill>
                <a:srgbClr val="7030A0"/>
              </a:solidFill>
            </a:endParaRPr>
          </a:p>
        </p:txBody>
      </p:sp>
      <p:sp>
        <p:nvSpPr>
          <p:cNvPr id="14" name="Title 1">
            <a:extLst>
              <a:ext uri="{FF2B5EF4-FFF2-40B4-BE49-F238E27FC236}">
                <a16:creationId xmlns:a16="http://schemas.microsoft.com/office/drawing/2014/main" id="{7DB935D2-D780-3344-9511-3D04F12E9A22}"/>
              </a:ext>
            </a:extLst>
          </p:cNvPr>
          <p:cNvSpPr txBox="1">
            <a:spLocks/>
          </p:cNvSpPr>
          <p:nvPr/>
        </p:nvSpPr>
        <p:spPr>
          <a:xfrm>
            <a:off x="915937" y="0"/>
            <a:ext cx="10515600" cy="11437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030A0"/>
                </a:solidFill>
              </a:rPr>
              <a:t>What have schools got to teach?</a:t>
            </a:r>
          </a:p>
        </p:txBody>
      </p:sp>
      <p:sp>
        <p:nvSpPr>
          <p:cNvPr id="15" name="Content Placeholder 2">
            <a:extLst>
              <a:ext uri="{FF2B5EF4-FFF2-40B4-BE49-F238E27FC236}">
                <a16:creationId xmlns:a16="http://schemas.microsoft.com/office/drawing/2014/main" id="{41936F64-66D8-9D4F-AAC6-4B6C3ED28B88}"/>
              </a:ext>
            </a:extLst>
          </p:cNvPr>
          <p:cNvSpPr txBox="1">
            <a:spLocks/>
          </p:cNvSpPr>
          <p:nvPr/>
        </p:nvSpPr>
        <p:spPr>
          <a:xfrm>
            <a:off x="3679587" y="884417"/>
            <a:ext cx="7106171" cy="4757383"/>
          </a:xfrm>
          <a:prstGeom prst="rect">
            <a:avLst/>
          </a:prstGeom>
        </p:spPr>
        <p:txBody>
          <a:bodyPr vert="horz" lIns="91440" tIns="45720" rIns="91440" bIns="45720" numCol="1"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b="1" dirty="0">
                <a:solidFill>
                  <a:srgbClr val="7B13A0"/>
                </a:solidFill>
                <a:latin typeface="+mj-lt"/>
                <a:cs typeface="Times New Roman" panose="02020603050405020304" pitchFamily="18" charset="0"/>
              </a:rPr>
              <a:t>PRIMARY</a:t>
            </a:r>
          </a:p>
          <a:p>
            <a:pPr algn="l"/>
            <a:r>
              <a:rPr lang="en-GB" sz="2800" b="1" dirty="0">
                <a:latin typeface="+mj-lt"/>
                <a:cs typeface="Times New Roman" panose="02020603050405020304" pitchFamily="18" charset="0"/>
              </a:rPr>
              <a:t>RELATIONSHIPS EDUCATION IS COMPUSLORY</a:t>
            </a:r>
          </a:p>
          <a:p>
            <a:pPr algn="l"/>
            <a:r>
              <a:rPr lang="en-GB" sz="2800" b="1" dirty="0">
                <a:latin typeface="+mj-lt"/>
                <a:cs typeface="Times New Roman" panose="02020603050405020304" pitchFamily="18" charset="0"/>
              </a:rPr>
              <a:t>HEALTH EDUCATION IS COMPULSORY</a:t>
            </a:r>
          </a:p>
          <a:p>
            <a:pPr algn="l"/>
            <a:r>
              <a:rPr lang="en-GB" sz="2800" b="1" dirty="0">
                <a:latin typeface="+mj-lt"/>
                <a:cs typeface="Times New Roman" panose="02020603050405020304" pitchFamily="18" charset="0"/>
              </a:rPr>
              <a:t>But Sex Education is at each school’s discretion although recommended by the DfE</a:t>
            </a:r>
          </a:p>
          <a:p>
            <a:pPr algn="l"/>
            <a:endParaRPr lang="en-GB" sz="1600" b="1" dirty="0">
              <a:latin typeface="+mj-lt"/>
              <a:cs typeface="Times New Roman" panose="02020603050405020304" pitchFamily="18" charset="0"/>
            </a:endParaRPr>
          </a:p>
          <a:p>
            <a:pPr algn="l"/>
            <a:r>
              <a:rPr lang="en-GB" sz="2800" b="1" dirty="0">
                <a:solidFill>
                  <a:srgbClr val="7B13A0"/>
                </a:solidFill>
                <a:latin typeface="+mj-lt"/>
                <a:cs typeface="Times New Roman" panose="02020603050405020304" pitchFamily="18" charset="0"/>
              </a:rPr>
              <a:t>SECONDARY</a:t>
            </a:r>
          </a:p>
          <a:p>
            <a:pPr algn="l"/>
            <a:r>
              <a:rPr lang="en-GB" sz="2800" b="1" dirty="0">
                <a:latin typeface="+mj-lt"/>
                <a:cs typeface="Times New Roman" panose="02020603050405020304" pitchFamily="18" charset="0"/>
              </a:rPr>
              <a:t>RELATIONSHIPS EDUCATION IS COMPULSORY</a:t>
            </a:r>
          </a:p>
          <a:p>
            <a:pPr algn="l"/>
            <a:r>
              <a:rPr lang="en-GB" sz="2800" b="1" dirty="0">
                <a:latin typeface="+mj-lt"/>
                <a:cs typeface="Times New Roman" panose="02020603050405020304" pitchFamily="18" charset="0"/>
              </a:rPr>
              <a:t>SEX EDUCATION IS COMPULSORY</a:t>
            </a:r>
          </a:p>
          <a:p>
            <a:pPr algn="l"/>
            <a:r>
              <a:rPr lang="en-GB" sz="2800" b="1" dirty="0">
                <a:latin typeface="+mj-lt"/>
                <a:cs typeface="Times New Roman" panose="02020603050405020304" pitchFamily="18" charset="0"/>
              </a:rPr>
              <a:t>HEALTH EDUCATION IS COMPULSORY</a:t>
            </a:r>
          </a:p>
        </p:txBody>
      </p:sp>
      <p:pic>
        <p:nvPicPr>
          <p:cNvPr id="16" name="Picture 15">
            <a:extLst>
              <a:ext uri="{FF2B5EF4-FFF2-40B4-BE49-F238E27FC236}">
                <a16:creationId xmlns:a16="http://schemas.microsoft.com/office/drawing/2014/main" id="{2A4B7158-4342-E14F-B294-1A9E9826A266}"/>
              </a:ext>
            </a:extLst>
          </p:cNvPr>
          <p:cNvPicPr>
            <a:picLocks noChangeAspect="1"/>
          </p:cNvPicPr>
          <p:nvPr/>
        </p:nvPicPr>
        <p:blipFill>
          <a:blip r:embed="rId3"/>
          <a:stretch>
            <a:fillRect/>
          </a:stretch>
        </p:blipFill>
        <p:spPr>
          <a:xfrm>
            <a:off x="235202" y="939039"/>
            <a:ext cx="3145062" cy="4443423"/>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2B6E4F21-11DC-13BE-C5FD-309A2E998802}"/>
              </a:ext>
            </a:extLst>
          </p:cNvPr>
          <p:cNvSpPr txBox="1"/>
          <p:nvPr/>
        </p:nvSpPr>
        <p:spPr>
          <a:xfrm>
            <a:off x="3783842" y="5376614"/>
            <a:ext cx="7407322" cy="1200329"/>
          </a:xfrm>
          <a:prstGeom prst="rect">
            <a:avLst/>
          </a:prstGeom>
          <a:noFill/>
        </p:spPr>
        <p:txBody>
          <a:bodyPr wrap="square">
            <a:spAutoFit/>
          </a:bodyPr>
          <a:lstStyle/>
          <a:p>
            <a:r>
              <a:rPr lang="en-GB" sz="2400" dirty="0"/>
              <a:t>Relationships Education, Health Education and Science are compulsory subjects and parents/carers do NOT have the right to withdraw their children from these subjects</a:t>
            </a:r>
          </a:p>
        </p:txBody>
      </p:sp>
    </p:spTree>
    <p:extLst>
      <p:ext uri="{BB962C8B-B14F-4D97-AF65-F5344CB8AC3E}">
        <p14:creationId xmlns:p14="http://schemas.microsoft.com/office/powerpoint/2010/main" val="38702277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FD403310-C11E-D744-8FF0-7AEE905007C7}"/>
              </a:ext>
            </a:extLst>
          </p:cNvPr>
          <p:cNvSpPr>
            <a:spLocks noGrp="1"/>
          </p:cNvSpPr>
          <p:nvPr>
            <p:ph idx="1"/>
          </p:nvPr>
        </p:nvSpPr>
        <p:spPr>
          <a:xfrm>
            <a:off x="4825998" y="1795088"/>
            <a:ext cx="6477877" cy="4411579"/>
          </a:xfrm>
        </p:spPr>
        <p:txBody>
          <a:bodyPr>
            <a:normAutofit/>
          </a:bodyPr>
          <a:lstStyle/>
          <a:p>
            <a:pPr>
              <a:lnSpc>
                <a:spcPct val="100000"/>
              </a:lnSpc>
              <a:spcAft>
                <a:spcPts val="1200"/>
              </a:spcAft>
            </a:pPr>
            <a:r>
              <a:rPr lang="en-GB" b="1" dirty="0">
                <a:latin typeface="+mj-lt"/>
              </a:rPr>
              <a:t>Families and people who care for me  </a:t>
            </a:r>
          </a:p>
          <a:p>
            <a:pPr>
              <a:lnSpc>
                <a:spcPct val="100000"/>
              </a:lnSpc>
              <a:spcAft>
                <a:spcPts val="1200"/>
              </a:spcAft>
            </a:pPr>
            <a:r>
              <a:rPr lang="en-GB" b="1" dirty="0">
                <a:latin typeface="+mj-lt"/>
              </a:rPr>
              <a:t>Caring friendships</a:t>
            </a:r>
          </a:p>
          <a:p>
            <a:pPr>
              <a:lnSpc>
                <a:spcPct val="100000"/>
              </a:lnSpc>
              <a:spcAft>
                <a:spcPts val="1200"/>
              </a:spcAft>
            </a:pPr>
            <a:r>
              <a:rPr lang="en-GB" b="1" dirty="0">
                <a:latin typeface="+mj-lt"/>
              </a:rPr>
              <a:t>Respectful relationships</a:t>
            </a:r>
          </a:p>
          <a:p>
            <a:pPr>
              <a:lnSpc>
                <a:spcPct val="100000"/>
              </a:lnSpc>
              <a:spcAft>
                <a:spcPts val="1200"/>
              </a:spcAft>
            </a:pPr>
            <a:r>
              <a:rPr lang="en-GB" b="1" dirty="0">
                <a:latin typeface="+mj-lt"/>
              </a:rPr>
              <a:t>Online relationships</a:t>
            </a:r>
          </a:p>
          <a:p>
            <a:pPr>
              <a:lnSpc>
                <a:spcPct val="100000"/>
              </a:lnSpc>
              <a:spcAft>
                <a:spcPts val="1200"/>
              </a:spcAft>
            </a:pPr>
            <a:r>
              <a:rPr lang="en-GB" b="1" dirty="0">
                <a:latin typeface="+mj-lt"/>
              </a:rPr>
              <a:t>Being safe              </a:t>
            </a:r>
          </a:p>
        </p:txBody>
      </p:sp>
      <p:sp>
        <p:nvSpPr>
          <p:cNvPr id="15" name="TextBox 14">
            <a:extLst>
              <a:ext uri="{FF2B5EF4-FFF2-40B4-BE49-F238E27FC236}">
                <a16:creationId xmlns:a16="http://schemas.microsoft.com/office/drawing/2014/main" id="{5B04230E-0142-8D40-A998-53F90FD52607}"/>
              </a:ext>
            </a:extLst>
          </p:cNvPr>
          <p:cNvSpPr txBox="1"/>
          <p:nvPr/>
        </p:nvSpPr>
        <p:spPr>
          <a:xfrm>
            <a:off x="0" y="6488668"/>
            <a:ext cx="12192000" cy="369332"/>
          </a:xfrm>
          <a:prstGeom prst="rect">
            <a:avLst/>
          </a:prstGeom>
          <a:noFill/>
        </p:spPr>
        <p:txBody>
          <a:bodyPr wrap="square" rtlCol="0">
            <a:spAutoFit/>
          </a:bodyPr>
          <a:lstStyle/>
          <a:p>
            <a:pPr algn="ctr"/>
            <a:r>
              <a:rPr lang="en-GB" dirty="0">
                <a:solidFill>
                  <a:schemeClr val="bg1">
                    <a:lumMod val="50000"/>
                  </a:schemeClr>
                </a:solidFill>
              </a:rPr>
              <a:t>© Jigsaw PSHE</a:t>
            </a:r>
          </a:p>
        </p:txBody>
      </p:sp>
      <p:pic>
        <p:nvPicPr>
          <p:cNvPr id="16" name="Picture 15">
            <a:extLst>
              <a:ext uri="{FF2B5EF4-FFF2-40B4-BE49-F238E27FC236}">
                <a16:creationId xmlns:a16="http://schemas.microsoft.com/office/drawing/2014/main" id="{54C3CD61-69DC-2D4C-84A2-5F0721747483}"/>
              </a:ext>
            </a:extLst>
          </p:cNvPr>
          <p:cNvPicPr>
            <a:picLocks noChangeAspect="1"/>
          </p:cNvPicPr>
          <p:nvPr/>
        </p:nvPicPr>
        <p:blipFill>
          <a:blip r:embed="rId3"/>
          <a:stretch>
            <a:fillRect/>
          </a:stretch>
        </p:blipFill>
        <p:spPr>
          <a:xfrm>
            <a:off x="1082675" y="1860330"/>
            <a:ext cx="3145062" cy="4443423"/>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
        <p:nvSpPr>
          <p:cNvPr id="17" name="Title 1">
            <a:extLst>
              <a:ext uri="{FF2B5EF4-FFF2-40B4-BE49-F238E27FC236}">
                <a16:creationId xmlns:a16="http://schemas.microsoft.com/office/drawing/2014/main" id="{F10C11D6-1579-C846-8D91-6342D4B1FEEF}"/>
              </a:ext>
            </a:extLst>
          </p:cNvPr>
          <p:cNvSpPr txBox="1">
            <a:spLocks/>
          </p:cNvSpPr>
          <p:nvPr/>
        </p:nvSpPr>
        <p:spPr>
          <a:xfrm>
            <a:off x="915936" y="554247"/>
            <a:ext cx="11276063" cy="114375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030A0"/>
                </a:solidFill>
              </a:rPr>
              <a:t>What are the expectations for Primary Relationships Education?</a:t>
            </a:r>
          </a:p>
        </p:txBody>
      </p:sp>
    </p:spTree>
    <p:extLst>
      <p:ext uri="{BB962C8B-B14F-4D97-AF65-F5344CB8AC3E}">
        <p14:creationId xmlns:p14="http://schemas.microsoft.com/office/powerpoint/2010/main" val="1054175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FD5DD751-FE97-FF4D-B8F8-04127768EC25}"/>
              </a:ext>
            </a:extLst>
          </p:cNvPr>
          <p:cNvSpPr>
            <a:spLocks noGrp="1"/>
          </p:cNvSpPr>
          <p:nvPr>
            <p:ph idx="1"/>
          </p:nvPr>
        </p:nvSpPr>
        <p:spPr>
          <a:xfrm>
            <a:off x="4825999" y="1560786"/>
            <a:ext cx="6856249" cy="4742967"/>
          </a:xfrm>
        </p:spPr>
        <p:txBody>
          <a:bodyPr>
            <a:normAutofit fontScale="25000" lnSpcReduction="20000"/>
          </a:bodyPr>
          <a:lstStyle/>
          <a:p>
            <a:pPr>
              <a:lnSpc>
                <a:spcPct val="100000"/>
              </a:lnSpc>
              <a:spcAft>
                <a:spcPts val="600"/>
              </a:spcAft>
            </a:pPr>
            <a:endParaRPr lang="en-GB" sz="3100" b="1" dirty="0">
              <a:solidFill>
                <a:schemeClr val="tx1">
                  <a:lumMod val="75000"/>
                  <a:lumOff val="25000"/>
                </a:schemeClr>
              </a:solidFill>
              <a:latin typeface="+mj-lt"/>
            </a:endParaRPr>
          </a:p>
          <a:p>
            <a:pPr>
              <a:lnSpc>
                <a:spcPct val="100000"/>
              </a:lnSpc>
              <a:spcAft>
                <a:spcPts val="600"/>
              </a:spcAft>
            </a:pPr>
            <a:r>
              <a:rPr lang="en-GB" sz="11200" b="1" dirty="0">
                <a:latin typeface="+mj-lt"/>
              </a:rPr>
              <a:t>Mental wellbeing</a:t>
            </a:r>
          </a:p>
          <a:p>
            <a:pPr>
              <a:lnSpc>
                <a:spcPct val="100000"/>
              </a:lnSpc>
              <a:spcAft>
                <a:spcPts val="600"/>
              </a:spcAft>
            </a:pPr>
            <a:r>
              <a:rPr lang="en-GB" sz="11200" b="1" dirty="0">
                <a:latin typeface="+mj-lt"/>
              </a:rPr>
              <a:t>Internet safety and harms</a:t>
            </a:r>
          </a:p>
          <a:p>
            <a:pPr>
              <a:lnSpc>
                <a:spcPct val="100000"/>
              </a:lnSpc>
              <a:spcAft>
                <a:spcPts val="600"/>
              </a:spcAft>
            </a:pPr>
            <a:r>
              <a:rPr lang="en-GB" sz="11200" b="1" dirty="0">
                <a:latin typeface="+mj-lt"/>
              </a:rPr>
              <a:t>Physical health and fitness</a:t>
            </a:r>
          </a:p>
          <a:p>
            <a:pPr>
              <a:lnSpc>
                <a:spcPct val="100000"/>
              </a:lnSpc>
              <a:spcAft>
                <a:spcPts val="600"/>
              </a:spcAft>
            </a:pPr>
            <a:r>
              <a:rPr lang="en-GB" sz="11200" b="1" dirty="0">
                <a:latin typeface="+mj-lt"/>
              </a:rPr>
              <a:t>Healthy eating</a:t>
            </a:r>
          </a:p>
          <a:p>
            <a:pPr>
              <a:lnSpc>
                <a:spcPct val="100000"/>
              </a:lnSpc>
              <a:spcAft>
                <a:spcPts val="600"/>
              </a:spcAft>
            </a:pPr>
            <a:r>
              <a:rPr lang="en-GB" sz="11200" b="1" dirty="0">
                <a:latin typeface="+mj-lt"/>
              </a:rPr>
              <a:t>Drugs, alcohol and tobacco</a:t>
            </a:r>
          </a:p>
          <a:p>
            <a:pPr>
              <a:lnSpc>
                <a:spcPct val="100000"/>
              </a:lnSpc>
              <a:spcAft>
                <a:spcPts val="600"/>
              </a:spcAft>
            </a:pPr>
            <a:r>
              <a:rPr lang="en-GB" sz="11200" b="1" dirty="0">
                <a:latin typeface="+mj-lt"/>
              </a:rPr>
              <a:t>Health and prevention</a:t>
            </a:r>
          </a:p>
          <a:p>
            <a:pPr>
              <a:lnSpc>
                <a:spcPct val="100000"/>
              </a:lnSpc>
              <a:spcAft>
                <a:spcPts val="600"/>
              </a:spcAft>
            </a:pPr>
            <a:r>
              <a:rPr lang="en-GB" sz="11200" b="1" dirty="0">
                <a:latin typeface="+mj-lt"/>
              </a:rPr>
              <a:t>Basic First Aid</a:t>
            </a:r>
          </a:p>
          <a:p>
            <a:pPr>
              <a:lnSpc>
                <a:spcPct val="100000"/>
              </a:lnSpc>
              <a:spcAft>
                <a:spcPts val="600"/>
              </a:spcAft>
            </a:pPr>
            <a:r>
              <a:rPr lang="en-GB" sz="11200" b="1" dirty="0">
                <a:latin typeface="+mj-lt"/>
              </a:rPr>
              <a:t>Changing adolescent body (Puberty)</a:t>
            </a:r>
          </a:p>
          <a:p>
            <a:pPr>
              <a:lnSpc>
                <a:spcPct val="100000"/>
              </a:lnSpc>
              <a:spcAft>
                <a:spcPts val="600"/>
              </a:spcAft>
            </a:pPr>
            <a:endParaRPr lang="en-GB" b="1" dirty="0">
              <a:solidFill>
                <a:schemeClr val="tx1">
                  <a:lumMod val="75000"/>
                  <a:lumOff val="25000"/>
                </a:schemeClr>
              </a:solidFill>
              <a:latin typeface="+mj-lt"/>
            </a:endParaRPr>
          </a:p>
          <a:p>
            <a:pPr>
              <a:lnSpc>
                <a:spcPct val="100000"/>
              </a:lnSpc>
              <a:spcAft>
                <a:spcPts val="600"/>
              </a:spcAft>
            </a:pPr>
            <a:endParaRPr lang="en-GB" b="1" dirty="0">
              <a:solidFill>
                <a:schemeClr val="tx1">
                  <a:lumMod val="75000"/>
                  <a:lumOff val="25000"/>
                </a:schemeClr>
              </a:solidFill>
              <a:latin typeface="+mj-lt"/>
            </a:endParaRPr>
          </a:p>
          <a:p>
            <a:pPr marL="342900" indent="-342900">
              <a:lnSpc>
                <a:spcPct val="100000"/>
              </a:lnSpc>
              <a:spcAft>
                <a:spcPts val="600"/>
              </a:spcAft>
            </a:pPr>
            <a:endParaRPr lang="en-GB" b="1" dirty="0">
              <a:solidFill>
                <a:schemeClr val="tx1">
                  <a:lumMod val="75000"/>
                  <a:lumOff val="25000"/>
                </a:schemeClr>
              </a:solidFill>
              <a:latin typeface="+mj-lt"/>
            </a:endParaRPr>
          </a:p>
          <a:p>
            <a:pPr marL="342900" indent="-342900">
              <a:lnSpc>
                <a:spcPct val="100000"/>
              </a:lnSpc>
              <a:spcAft>
                <a:spcPts val="600"/>
              </a:spcAft>
            </a:pPr>
            <a:endParaRPr lang="en-GB" sz="2000" b="1" dirty="0">
              <a:solidFill>
                <a:schemeClr val="tx1">
                  <a:lumMod val="75000"/>
                  <a:lumOff val="25000"/>
                </a:schemeClr>
              </a:solidFill>
              <a:latin typeface="+mj-lt"/>
            </a:endParaRPr>
          </a:p>
        </p:txBody>
      </p:sp>
      <p:pic>
        <p:nvPicPr>
          <p:cNvPr id="14" name="Picture 13">
            <a:extLst>
              <a:ext uri="{FF2B5EF4-FFF2-40B4-BE49-F238E27FC236}">
                <a16:creationId xmlns:a16="http://schemas.microsoft.com/office/drawing/2014/main" id="{39D3DDD3-FC62-C54F-A57E-4ABA59EF68DF}"/>
              </a:ext>
            </a:extLst>
          </p:cNvPr>
          <p:cNvPicPr>
            <a:picLocks noChangeAspect="1"/>
          </p:cNvPicPr>
          <p:nvPr/>
        </p:nvPicPr>
        <p:blipFill>
          <a:blip r:embed="rId3"/>
          <a:stretch>
            <a:fillRect/>
          </a:stretch>
        </p:blipFill>
        <p:spPr>
          <a:xfrm>
            <a:off x="1082675" y="1860330"/>
            <a:ext cx="3145062" cy="4443423"/>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
        <p:nvSpPr>
          <p:cNvPr id="15" name="Title 1">
            <a:extLst>
              <a:ext uri="{FF2B5EF4-FFF2-40B4-BE49-F238E27FC236}">
                <a16:creationId xmlns:a16="http://schemas.microsoft.com/office/drawing/2014/main" id="{FC134C44-8B29-E24C-BFB9-12E593AF4A1C}"/>
              </a:ext>
            </a:extLst>
          </p:cNvPr>
          <p:cNvSpPr txBox="1">
            <a:spLocks/>
          </p:cNvSpPr>
          <p:nvPr/>
        </p:nvSpPr>
        <p:spPr>
          <a:xfrm>
            <a:off x="915937" y="554247"/>
            <a:ext cx="10515600" cy="114375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030A0"/>
                </a:solidFill>
              </a:rPr>
              <a:t>What are the expectations for Primary Health Education?</a:t>
            </a:r>
          </a:p>
        </p:txBody>
      </p:sp>
    </p:spTree>
    <p:extLst>
      <p:ext uri="{BB962C8B-B14F-4D97-AF65-F5344CB8AC3E}">
        <p14:creationId xmlns:p14="http://schemas.microsoft.com/office/powerpoint/2010/main" val="3893709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3CF1C7F-C8D3-FA44-A5BD-2D1FFF5D0AD4}"/>
              </a:ext>
            </a:extLst>
          </p:cNvPr>
          <p:cNvSpPr txBox="1">
            <a:spLocks/>
          </p:cNvSpPr>
          <p:nvPr/>
        </p:nvSpPr>
        <p:spPr>
          <a:xfrm>
            <a:off x="2758190" y="574647"/>
            <a:ext cx="8799226" cy="579278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400"/>
              </a:spcBef>
            </a:pPr>
            <a:r>
              <a:rPr lang="en-US" sz="3200" dirty="0">
                <a:solidFill>
                  <a:srgbClr val="7B13A0"/>
                </a:solidFill>
              </a:rPr>
              <a:t>What should children know about puberty?</a:t>
            </a:r>
          </a:p>
          <a:p>
            <a:pPr algn="l">
              <a:lnSpc>
                <a:spcPct val="100000"/>
              </a:lnSpc>
              <a:spcBef>
                <a:spcPts val="400"/>
              </a:spcBef>
            </a:pPr>
            <a:endParaRPr lang="en-US" sz="1100" dirty="0">
              <a:solidFill>
                <a:schemeClr val="tx1">
                  <a:lumMod val="75000"/>
                  <a:lumOff val="25000"/>
                </a:schemeClr>
              </a:solidFill>
            </a:endParaRPr>
          </a:p>
          <a:p>
            <a:pPr algn="l">
              <a:lnSpc>
                <a:spcPct val="100000"/>
              </a:lnSpc>
              <a:spcBef>
                <a:spcPts val="400"/>
              </a:spcBef>
            </a:pPr>
            <a:r>
              <a:rPr lang="en-US" sz="2800" dirty="0"/>
              <a:t>1. Correct names for parts of the body including genitalia</a:t>
            </a:r>
          </a:p>
          <a:p>
            <a:pPr marL="514350" indent="-514350" algn="l">
              <a:lnSpc>
                <a:spcPct val="100000"/>
              </a:lnSpc>
              <a:spcBef>
                <a:spcPts val="400"/>
              </a:spcBef>
              <a:buAutoNum type="arabicPeriod"/>
            </a:pPr>
            <a:endParaRPr lang="en-US" sz="2800" dirty="0"/>
          </a:p>
          <a:p>
            <a:pPr algn="l">
              <a:lnSpc>
                <a:spcPct val="100000"/>
              </a:lnSpc>
              <a:spcBef>
                <a:spcPts val="400"/>
              </a:spcBef>
            </a:pPr>
            <a:r>
              <a:rPr lang="en-US" sz="2800" dirty="0"/>
              <a:t>2. How their bodies will change during puberty</a:t>
            </a:r>
          </a:p>
          <a:p>
            <a:pPr algn="l">
              <a:lnSpc>
                <a:spcPct val="100000"/>
              </a:lnSpc>
              <a:spcBef>
                <a:spcPts val="400"/>
              </a:spcBef>
            </a:pPr>
            <a:endParaRPr lang="en-US" sz="2800" dirty="0"/>
          </a:p>
          <a:p>
            <a:pPr algn="l">
              <a:lnSpc>
                <a:spcPct val="100000"/>
              </a:lnSpc>
              <a:spcBef>
                <a:spcPts val="400"/>
              </a:spcBef>
            </a:pPr>
            <a:r>
              <a:rPr lang="en-US" sz="2800" dirty="0"/>
              <a:t>3. How to manage these changes/ practicalities</a:t>
            </a:r>
          </a:p>
          <a:p>
            <a:pPr algn="l">
              <a:lnSpc>
                <a:spcPct val="100000"/>
              </a:lnSpc>
              <a:spcBef>
                <a:spcPts val="400"/>
              </a:spcBef>
            </a:pPr>
            <a:endParaRPr lang="en-US" sz="2800" dirty="0"/>
          </a:p>
          <a:p>
            <a:pPr algn="l">
              <a:lnSpc>
                <a:spcPct val="100000"/>
              </a:lnSpc>
              <a:spcBef>
                <a:spcPts val="400"/>
              </a:spcBef>
            </a:pPr>
            <a:r>
              <a:rPr lang="en-US" sz="2800" dirty="0"/>
              <a:t>4. Why these changes need to happen</a:t>
            </a:r>
          </a:p>
          <a:p>
            <a:pPr algn="l">
              <a:lnSpc>
                <a:spcPct val="100000"/>
              </a:lnSpc>
              <a:spcBef>
                <a:spcPts val="400"/>
              </a:spcBef>
            </a:pPr>
            <a:endParaRPr lang="en-US" sz="2800" dirty="0"/>
          </a:p>
          <a:p>
            <a:pPr algn="l">
              <a:lnSpc>
                <a:spcPct val="100000"/>
              </a:lnSpc>
              <a:spcBef>
                <a:spcPts val="400"/>
              </a:spcBef>
            </a:pPr>
            <a:r>
              <a:rPr lang="en-US" sz="2800" dirty="0"/>
              <a:t>5. How and where to ask for help if needed</a:t>
            </a:r>
            <a:br>
              <a:rPr lang="en-US" sz="2800" dirty="0">
                <a:solidFill>
                  <a:schemeClr val="tx1">
                    <a:lumMod val="75000"/>
                    <a:lumOff val="25000"/>
                  </a:schemeClr>
                </a:solidFill>
              </a:rPr>
            </a:br>
            <a:endParaRPr lang="en-US" sz="1200" dirty="0">
              <a:solidFill>
                <a:schemeClr val="tx1">
                  <a:lumMod val="75000"/>
                  <a:lumOff val="25000"/>
                </a:schemeClr>
              </a:solidFill>
            </a:endParaRPr>
          </a:p>
          <a:p>
            <a:pPr algn="l">
              <a:lnSpc>
                <a:spcPct val="100000"/>
              </a:lnSpc>
              <a:spcBef>
                <a:spcPts val="400"/>
              </a:spcBef>
            </a:pPr>
            <a:endParaRPr lang="en-US" dirty="0">
              <a:solidFill>
                <a:schemeClr val="tx1">
                  <a:lumMod val="75000"/>
                  <a:lumOff val="25000"/>
                </a:schemeClr>
              </a:solidFill>
            </a:endParaRPr>
          </a:p>
        </p:txBody>
      </p:sp>
      <p:sp>
        <p:nvSpPr>
          <p:cNvPr id="11" name="Title 1">
            <a:extLst>
              <a:ext uri="{FF2B5EF4-FFF2-40B4-BE49-F238E27FC236}">
                <a16:creationId xmlns:a16="http://schemas.microsoft.com/office/drawing/2014/main" id="{69EB6741-9060-0840-A281-0DEDDD9BE112}"/>
              </a:ext>
            </a:extLst>
          </p:cNvPr>
          <p:cNvSpPr txBox="1">
            <a:spLocks/>
          </p:cNvSpPr>
          <p:nvPr/>
        </p:nvSpPr>
        <p:spPr>
          <a:xfrm>
            <a:off x="399505" y="464284"/>
            <a:ext cx="3084809" cy="57927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B13A0"/>
                </a:solidFill>
              </a:rPr>
              <a:t>Puberty</a:t>
            </a:r>
          </a:p>
        </p:txBody>
      </p:sp>
    </p:spTree>
    <p:extLst>
      <p:ext uri="{BB962C8B-B14F-4D97-AF65-F5344CB8AC3E}">
        <p14:creationId xmlns:p14="http://schemas.microsoft.com/office/powerpoint/2010/main" val="2377067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3A5A717-F4BC-6546-BD8E-1EF8035AA000}"/>
              </a:ext>
            </a:extLst>
          </p:cNvPr>
          <p:cNvSpPr txBox="1">
            <a:spLocks/>
          </p:cNvSpPr>
          <p:nvPr/>
        </p:nvSpPr>
        <p:spPr>
          <a:xfrm>
            <a:off x="4314743" y="353923"/>
            <a:ext cx="7106790" cy="579278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3200" dirty="0">
                <a:solidFill>
                  <a:schemeClr val="tx1">
                    <a:lumMod val="75000"/>
                    <a:lumOff val="25000"/>
                  </a:schemeClr>
                </a:solidFill>
              </a:rPr>
              <a:t> </a:t>
            </a:r>
          </a:p>
          <a:p>
            <a:pPr algn="l">
              <a:lnSpc>
                <a:spcPct val="100000"/>
              </a:lnSpc>
            </a:pPr>
            <a:endParaRPr lang="en-US" sz="3200" dirty="0">
              <a:solidFill>
                <a:schemeClr val="tx1">
                  <a:lumMod val="75000"/>
                  <a:lumOff val="25000"/>
                </a:schemeClr>
              </a:solidFill>
            </a:endParaRPr>
          </a:p>
          <a:p>
            <a:pPr algn="l">
              <a:lnSpc>
                <a:spcPct val="100000"/>
              </a:lnSpc>
            </a:pPr>
            <a:endParaRPr lang="en-US" sz="3200" dirty="0">
              <a:solidFill>
                <a:schemeClr val="tx1">
                  <a:lumMod val="75000"/>
                  <a:lumOff val="25000"/>
                </a:schemeClr>
              </a:solidFill>
            </a:endParaRPr>
          </a:p>
        </p:txBody>
      </p:sp>
      <p:sp>
        <p:nvSpPr>
          <p:cNvPr id="11" name="Rectangle 10">
            <a:extLst>
              <a:ext uri="{FF2B5EF4-FFF2-40B4-BE49-F238E27FC236}">
                <a16:creationId xmlns:a16="http://schemas.microsoft.com/office/drawing/2014/main" id="{5930F204-C22B-8146-B4C6-1A338E347FA5}"/>
              </a:ext>
            </a:extLst>
          </p:cNvPr>
          <p:cNvSpPr/>
          <p:nvPr/>
        </p:nvSpPr>
        <p:spPr>
          <a:xfrm>
            <a:off x="3633216" y="1364864"/>
            <a:ext cx="6821452" cy="4549835"/>
          </a:xfrm>
          <a:prstGeom prst="rect">
            <a:avLst/>
          </a:prstGeom>
        </p:spPr>
        <p:txBody>
          <a:bodyPr wrap="square">
            <a:spAutoFit/>
          </a:bodyPr>
          <a:lstStyle/>
          <a:p>
            <a:pPr>
              <a:lnSpc>
                <a:spcPct val="150000"/>
              </a:lnSpc>
              <a:defRPr/>
            </a:pPr>
            <a:r>
              <a:rPr lang="en-GB" sz="2800" b="1" dirty="0">
                <a:latin typeface="+mj-lt"/>
              </a:rPr>
              <a:t>The Department continues to </a:t>
            </a:r>
            <a:r>
              <a:rPr lang="en-GB" sz="2800" b="1" i="1" dirty="0">
                <a:latin typeface="+mj-lt"/>
              </a:rPr>
              <a:t>recommend </a:t>
            </a:r>
            <a:r>
              <a:rPr lang="en-GB" sz="2800" b="1" dirty="0">
                <a:latin typeface="+mj-lt"/>
              </a:rPr>
              <a:t>that </a:t>
            </a:r>
            <a:r>
              <a:rPr lang="en-GB" sz="2800" b="1" i="1" dirty="0">
                <a:latin typeface="+mj-lt"/>
              </a:rPr>
              <a:t>all</a:t>
            </a:r>
            <a:r>
              <a:rPr lang="en-GB" sz="2800" b="1" dirty="0">
                <a:latin typeface="+mj-lt"/>
              </a:rPr>
              <a:t> primary schools should have a sex education programme tailored to the age and physical and emotional maturity of the pupils… drawing on knowledge of the human life cycle set out in National Curriculum Science - </a:t>
            </a:r>
            <a:r>
              <a:rPr lang="en-GB" sz="2800" dirty="0">
                <a:solidFill>
                  <a:srgbClr val="7030A0"/>
                </a:solidFill>
                <a:latin typeface="+mj-lt"/>
              </a:rPr>
              <a:t>how a baby is conceived and born</a:t>
            </a:r>
            <a:r>
              <a:rPr lang="en-GB" sz="2800" b="1" dirty="0">
                <a:latin typeface="+mj-lt"/>
              </a:rPr>
              <a:t>’</a:t>
            </a:r>
          </a:p>
        </p:txBody>
      </p:sp>
      <p:sp>
        <p:nvSpPr>
          <p:cNvPr id="12" name="Title 1">
            <a:extLst>
              <a:ext uri="{FF2B5EF4-FFF2-40B4-BE49-F238E27FC236}">
                <a16:creationId xmlns:a16="http://schemas.microsoft.com/office/drawing/2014/main" id="{3C7AF29F-10F5-524B-B138-DBB4BB9F3E42}"/>
              </a:ext>
            </a:extLst>
          </p:cNvPr>
          <p:cNvSpPr>
            <a:spLocks noGrp="1"/>
          </p:cNvSpPr>
          <p:nvPr>
            <p:ph type="title"/>
          </p:nvPr>
        </p:nvSpPr>
        <p:spPr>
          <a:xfrm>
            <a:off x="520262" y="544569"/>
            <a:ext cx="2887156" cy="5792788"/>
          </a:xfrm>
        </p:spPr>
        <p:txBody>
          <a:bodyPr>
            <a:normAutofit/>
          </a:bodyPr>
          <a:lstStyle/>
          <a:p>
            <a:r>
              <a:rPr lang="en-US" sz="3600" b="1" dirty="0">
                <a:solidFill>
                  <a:srgbClr val="7B13A0"/>
                </a:solidFill>
              </a:rPr>
              <a:t>Sex</a:t>
            </a:r>
            <a:br>
              <a:rPr lang="en-US" sz="3600" b="1" dirty="0">
                <a:solidFill>
                  <a:srgbClr val="7B13A0"/>
                </a:solidFill>
              </a:rPr>
            </a:br>
            <a:r>
              <a:rPr lang="en-US" sz="3600" b="1" dirty="0">
                <a:solidFill>
                  <a:srgbClr val="7B13A0"/>
                </a:solidFill>
              </a:rPr>
              <a:t>Education is discretionary at Primary… what exactly does the guidance say?</a:t>
            </a:r>
          </a:p>
        </p:txBody>
      </p:sp>
    </p:spTree>
    <p:extLst>
      <p:ext uri="{BB962C8B-B14F-4D97-AF65-F5344CB8AC3E}">
        <p14:creationId xmlns:p14="http://schemas.microsoft.com/office/powerpoint/2010/main" val="44894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1FDA2DB-EF73-7543-AEDF-B606E6E66EE7}"/>
              </a:ext>
            </a:extLst>
          </p:cNvPr>
          <p:cNvSpPr txBox="1">
            <a:spLocks/>
          </p:cNvSpPr>
          <p:nvPr/>
        </p:nvSpPr>
        <p:spPr>
          <a:xfrm>
            <a:off x="208164" y="1041599"/>
            <a:ext cx="11365137" cy="4990711"/>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b="0" dirty="0"/>
              <a:t>At Escrick Primary School, puberty is taught as a statutory requirement of Health Education and covered by our Jigsaw PSHE Programme in the ‘Changing Me’ Puzzle (unit). </a:t>
            </a:r>
          </a:p>
          <a:p>
            <a:r>
              <a:rPr lang="en-GB" b="0" dirty="0"/>
              <a:t>We conclude that sex education refers to Human Reproduction, and therefore inform parents of their right to request their child be withdrawn from the PSHE lessons that explicitly teach this i.e. the Jigsaw Changing Me Unit.</a:t>
            </a:r>
          </a:p>
          <a:p>
            <a:r>
              <a:rPr lang="en-GB" dirty="0"/>
              <a:t>Year 4, Lesson 2 (Having a baby)</a:t>
            </a:r>
          </a:p>
          <a:p>
            <a:r>
              <a:rPr lang="en-GB" dirty="0"/>
              <a:t>Year 5, Lesson 4 (Conception) </a:t>
            </a:r>
          </a:p>
          <a:p>
            <a:r>
              <a:rPr lang="en-GB" dirty="0"/>
              <a:t>Year 6, Lesson 3 (Conception, birth) </a:t>
            </a:r>
          </a:p>
          <a:p>
            <a:r>
              <a:rPr lang="en-GB" b="0" dirty="0"/>
              <a:t>The school will inform parents of this right by a curriculum newsletter, in the Spring Term before the Changing Me Puzzle is taught. Human reproduction is taught in a biological way (so that children know accurate facts before they go to secondary school), whilst emphasising the need for babies to be born into loving families.</a:t>
            </a:r>
          </a:p>
          <a:p>
            <a:endParaRPr lang="en-GB" sz="3200" dirty="0">
              <a:latin typeface="+mj-lt"/>
            </a:endParaRPr>
          </a:p>
          <a:p>
            <a:endParaRPr lang="en-GB" sz="3200" dirty="0">
              <a:latin typeface="+mj-lt"/>
            </a:endParaRPr>
          </a:p>
          <a:p>
            <a:endParaRPr lang="en-GB" sz="3200" dirty="0">
              <a:latin typeface="+mj-lt"/>
            </a:endParaRPr>
          </a:p>
          <a:p>
            <a:endParaRPr lang="en-GB" sz="3200" dirty="0">
              <a:latin typeface="+mj-lt"/>
            </a:endParaRPr>
          </a:p>
        </p:txBody>
      </p:sp>
    </p:spTree>
    <p:extLst>
      <p:ext uri="{BB962C8B-B14F-4D97-AF65-F5344CB8AC3E}">
        <p14:creationId xmlns:p14="http://schemas.microsoft.com/office/powerpoint/2010/main" val="2035985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A008AEA-3C8D-A140-AC77-A4858C492606}">
  <we:reference id="wa104178141" version="3.1.2.22" store="en-US" storeType="OMEX"/>
  <we:alternateReferences>
    <we:reference id="wa104178141" version="3.1.2.22"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16608</TotalTime>
  <Words>1803</Words>
  <Application>Microsoft Office PowerPoint</Application>
  <PresentationFormat>Widescreen</PresentationFormat>
  <Paragraphs>174</Paragraphs>
  <Slides>23</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DIN-Medium</vt:lpstr>
      <vt:lpstr>Times New Roman</vt:lpstr>
      <vt:lpstr>Office Theme</vt:lpstr>
      <vt:lpstr>Escrick Primary School  RSE Information Evening</vt:lpstr>
      <vt:lpstr>What is RSE and why is it important?</vt:lpstr>
      <vt:lpstr>How will we be teaching RSE?</vt:lpstr>
      <vt:lpstr>PowerPoint Presentation</vt:lpstr>
      <vt:lpstr>PowerPoint Presentation</vt:lpstr>
      <vt:lpstr>PowerPoint Presentation</vt:lpstr>
      <vt:lpstr>PowerPoint Presentation</vt:lpstr>
      <vt:lpstr>Sex Education is discretionary at Primary… what exactly does the guidance say?</vt:lpstr>
      <vt:lpstr>PowerPoint Presentation</vt:lpstr>
      <vt:lpstr>PowerPoint Presentation</vt:lpstr>
      <vt:lpstr>Some example materials from Jigsaw  – younger children </vt:lpstr>
      <vt:lpstr>PowerPoint Presentation</vt:lpstr>
      <vt:lpstr>How Jigsaw teaches about different families in Y1</vt:lpstr>
      <vt:lpstr>PowerPoint Presentation</vt:lpstr>
      <vt:lpstr>PowerPoint Presentation</vt:lpstr>
      <vt:lpstr>Any questions? </vt:lpstr>
      <vt:lpstr>PowerPoint Presentation</vt:lpstr>
      <vt:lpstr>PowerPoint Presentation</vt:lpstr>
      <vt:lpstr>PowerPoint Presentation</vt:lpstr>
      <vt:lpstr>PowerPoint Presentation</vt:lpstr>
      <vt:lpstr>PowerPoint Presentation</vt:lpstr>
      <vt:lpstr>PowerPoint Presentation</vt:lpstr>
      <vt:lpstr>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REST – Staff Training</dc:title>
  <dc:creator>angela milliken</dc:creator>
  <cp:lastModifiedBy>James Broxup</cp:lastModifiedBy>
  <cp:revision>463</cp:revision>
  <dcterms:created xsi:type="dcterms:W3CDTF">2018-07-27T09:10:12Z</dcterms:created>
  <dcterms:modified xsi:type="dcterms:W3CDTF">2022-05-04T07:43:33Z</dcterms:modified>
</cp:coreProperties>
</file>