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86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6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33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1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2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3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6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03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1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5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6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68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8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1804A31-0653-4759-B459-3C3D6239DCB7}" type="datetimeFigureOut">
              <a:rPr lang="en-GB" smtClean="0"/>
              <a:t>23/11/2022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3E30-D0AD-4637-862E-CE89F736E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72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442FE34-C49C-4817-B0D0-C723DCF9F48E}"/>
              </a:ext>
            </a:extLst>
          </p:cNvPr>
          <p:cNvSpPr/>
          <p:nvPr/>
        </p:nvSpPr>
        <p:spPr>
          <a:xfrm>
            <a:off x="9689910" y="442300"/>
            <a:ext cx="2161941" cy="2011000"/>
          </a:xfrm>
          <a:prstGeom prst="ellipse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610FC-7C92-4C03-A4F8-C6E2B1A20C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9CB60-11BD-4DA9-A776-43B91D5836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At </a:t>
            </a:r>
            <a:r>
              <a:rPr lang="en-GB" dirty="0" err="1"/>
              <a:t>Escrick</a:t>
            </a:r>
            <a:r>
              <a:rPr lang="en-GB" dirty="0"/>
              <a:t> c of e primary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767B3-CE16-4788-9834-3A879E33B3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05" y="586381"/>
            <a:ext cx="1727549" cy="169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35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E4A7-D48C-4626-88D1-0B4F768C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9784-8754-42A7-B4C8-0A5065087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5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FAB7-3D27-4B50-92F5-D24684C61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at </a:t>
            </a:r>
            <a:r>
              <a:rPr lang="en-GB" dirty="0" err="1"/>
              <a:t>Escrick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66A1-894F-40A5-B068-ACEE994B3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en-GB" dirty="0"/>
              <a:t>Our approach to English at </a:t>
            </a:r>
            <a:r>
              <a:rPr lang="en-GB" dirty="0" err="1"/>
              <a:t>Escrick</a:t>
            </a:r>
            <a:r>
              <a:rPr lang="en-GB" dirty="0"/>
              <a:t> School focuses on the core skills (phonics, reading, writing and letter formation) and is brought to life through creative and engaging learning experiences. </a:t>
            </a:r>
          </a:p>
          <a:p>
            <a:r>
              <a:rPr lang="en-GB" dirty="0"/>
              <a:t>We read and plan from a range of rich texts and ensure writing opportunities are given across the curriculum.</a:t>
            </a:r>
          </a:p>
          <a:p>
            <a:r>
              <a:rPr lang="en-GB" dirty="0"/>
              <a:t>Our Long Term Plans cover a range of text types and genres, such as persuasive writing and biographies as well as traditional fiction such as stories in familiar settings and traditional tales.</a:t>
            </a:r>
          </a:p>
          <a:p>
            <a:r>
              <a:rPr lang="en-GB" dirty="0"/>
              <a:t>Each term we also cover a unit of poetry with a focus on vocabulary, word play and performance.</a:t>
            </a:r>
          </a:p>
        </p:txBody>
      </p:sp>
    </p:spTree>
    <p:extLst>
      <p:ext uri="{BB962C8B-B14F-4D97-AF65-F5344CB8AC3E}">
        <p14:creationId xmlns:p14="http://schemas.microsoft.com/office/powerpoint/2010/main" val="78817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9D707-E6B1-493F-9911-016EA202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2743"/>
          </a:xfrm>
        </p:spPr>
        <p:txBody>
          <a:bodyPr/>
          <a:lstStyle/>
          <a:p>
            <a:r>
              <a:rPr lang="en-GB" dirty="0"/>
              <a:t>Writing Curriculum – text focused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561B-0CAF-4513-ADBA-7ED172961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528" y="1734865"/>
            <a:ext cx="8946541" cy="4195481"/>
          </a:xfrm>
        </p:spPr>
        <p:txBody>
          <a:bodyPr/>
          <a:lstStyle/>
          <a:p>
            <a:r>
              <a:rPr lang="en-GB" dirty="0"/>
              <a:t>Our Curriculum for writing is text based.</a:t>
            </a:r>
          </a:p>
          <a:p>
            <a:r>
              <a:rPr lang="en-GB" dirty="0"/>
              <a:t>Each class topic is based on a quality text that promotes writing opportunities in different subjects.</a:t>
            </a:r>
          </a:p>
          <a:p>
            <a:pPr marL="0" indent="0">
              <a:buNone/>
            </a:pPr>
            <a:r>
              <a:rPr lang="en-GB" dirty="0"/>
              <a:t>For example – Traction Man in Year 2 is about a superhero toy brought to life by his owner. This makes a link between materials in Science and story writing.</a:t>
            </a:r>
          </a:p>
          <a:p>
            <a:pPr marL="0" indent="0">
              <a:buNone/>
            </a:pPr>
            <a:r>
              <a:rPr lang="en-GB" dirty="0"/>
              <a:t>In Year 4, children read ‘The Littlest Viking’ which is a funny story about a Viking girl in modern times. This makes links between History and story writing.</a:t>
            </a:r>
          </a:p>
          <a:p>
            <a:pPr marL="0" indent="0">
              <a:buNone/>
            </a:pPr>
            <a:r>
              <a:rPr lang="en-GB" dirty="0"/>
              <a:t>In Year 6, children study ‘Trash’ which has links to global issues and is an exciting and thought-provoking read.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raction Man Is Here : Mini Grey : 9780224064958 : Blackwell's">
            <a:extLst>
              <a:ext uri="{FF2B5EF4-FFF2-40B4-BE49-F238E27FC236}">
                <a16:creationId xmlns:a16="http://schemas.microsoft.com/office/drawing/2014/main" id="{4000F6EF-8835-4F2A-A0B9-DE9624C7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1" y="1309348"/>
            <a:ext cx="1645442" cy="18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Littlest Viking: Amazon.co.uk: Toksvig, Sandi: 9780440868309: Books">
            <a:extLst>
              <a:ext uri="{FF2B5EF4-FFF2-40B4-BE49-F238E27FC236}">
                <a16:creationId xmlns:a16="http://schemas.microsoft.com/office/drawing/2014/main" id="{8DB3EDD1-7CA1-426D-95C2-2EFFA9BD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187" y="2971098"/>
            <a:ext cx="1362840" cy="20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sh : Mulligan, Andy: Amazon.co.uk: Books">
            <a:extLst>
              <a:ext uri="{FF2B5EF4-FFF2-40B4-BE49-F238E27FC236}">
                <a16:creationId xmlns:a16="http://schemas.microsoft.com/office/drawing/2014/main" id="{778AAC2E-5A82-4FCD-B75F-14D5621B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1" y="4701206"/>
            <a:ext cx="1222445" cy="18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86C3-D0F7-4446-ACF0-3D048EF1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CED22-2760-42D4-8258-667C3D610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31259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writing curriculum is progressive across all elements of writing.</a:t>
            </a:r>
          </a:p>
          <a:p>
            <a:pPr marL="0" indent="0">
              <a:buNone/>
            </a:pPr>
            <a:r>
              <a:rPr lang="en-GB" dirty="0"/>
              <a:t>Spelling, grammar, handwriting, composition and punctuation.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8B721-4AA9-4874-8F63-FF21FD7F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39" y="2362585"/>
            <a:ext cx="9088832" cy="40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3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4BE0-01F6-4487-BA71-A5438F01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progression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D30F3C-5CBC-4EBE-989D-61263C288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96416"/>
              </p:ext>
            </p:extLst>
          </p:nvPr>
        </p:nvGraphicFramePr>
        <p:xfrm>
          <a:off x="384312" y="1376170"/>
          <a:ext cx="11635410" cy="443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235">
                  <a:extLst>
                    <a:ext uri="{9D8B030D-6E8A-4147-A177-3AD203B41FA5}">
                      <a16:colId xmlns:a16="http://schemas.microsoft.com/office/drawing/2014/main" val="2996406572"/>
                    </a:ext>
                  </a:extLst>
                </a:gridCol>
                <a:gridCol w="1939235">
                  <a:extLst>
                    <a:ext uri="{9D8B030D-6E8A-4147-A177-3AD203B41FA5}">
                      <a16:colId xmlns:a16="http://schemas.microsoft.com/office/drawing/2014/main" val="3641555538"/>
                    </a:ext>
                  </a:extLst>
                </a:gridCol>
                <a:gridCol w="1939235">
                  <a:extLst>
                    <a:ext uri="{9D8B030D-6E8A-4147-A177-3AD203B41FA5}">
                      <a16:colId xmlns:a16="http://schemas.microsoft.com/office/drawing/2014/main" val="3670680291"/>
                    </a:ext>
                  </a:extLst>
                </a:gridCol>
                <a:gridCol w="1939235">
                  <a:extLst>
                    <a:ext uri="{9D8B030D-6E8A-4147-A177-3AD203B41FA5}">
                      <a16:colId xmlns:a16="http://schemas.microsoft.com/office/drawing/2014/main" val="3887730170"/>
                    </a:ext>
                  </a:extLst>
                </a:gridCol>
                <a:gridCol w="1939235">
                  <a:extLst>
                    <a:ext uri="{9D8B030D-6E8A-4147-A177-3AD203B41FA5}">
                      <a16:colId xmlns:a16="http://schemas.microsoft.com/office/drawing/2014/main" val="4556860"/>
                    </a:ext>
                  </a:extLst>
                </a:gridCol>
                <a:gridCol w="1939235">
                  <a:extLst>
                    <a:ext uri="{9D8B030D-6E8A-4147-A177-3AD203B41FA5}">
                      <a16:colId xmlns:a16="http://schemas.microsoft.com/office/drawing/2014/main" val="826408562"/>
                    </a:ext>
                  </a:extLst>
                </a:gridCol>
              </a:tblGrid>
              <a:tr h="396263">
                <a:tc>
                  <a:txBody>
                    <a:bodyPr/>
                    <a:lstStyle/>
                    <a:p>
                      <a:r>
                        <a:rPr lang="en-GB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Year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24610"/>
                  </a:ext>
                </a:extLst>
              </a:tr>
              <a:tr h="26537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letters, full stops, question marks and exclamation marks.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Capitals for names, proper nouns and personal pronoun I.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letters, full stops and exclamation marks.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Commas in a list.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Apostrophe for contraction and possession.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Beginning inverted commas for speech.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Consolidate Year 2 vocabulary and grammar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apostrophes for contractions and possession.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letters (sentences, proper nouns, titles and subheadings), full stops, question marks and exclamation marks consistency.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Commas for fronted adverbials.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Reinforce Year 2 and Year 3 vocabulary and grammar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 apostrophes for contractions and possession.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Capital letters (sentences, proper nouns, titles and subheadings), full stops, question marks and exclamation marks consistency.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Commas for fronted adverbials.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Ellipsis.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Recap content from Y3, 4.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Begin to use: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 colon, colon and dash.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Parenthesis – brackets, commas and hyphens.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Commas between clauses.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Commas before conjunctions and after adverbials.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Bullet points to list information.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Ellipses as cohesive device.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and reported speech.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Recap content from Y3, 4 and 5.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Confidently use: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Semi colon, colon and dash.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Parenthesis – brackets, commas and hyphens.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Commas between clauses.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Bullet points to list information.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Ellipses as cohesive device.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83469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90CCB17-8B8D-4BC9-B700-FB45DE7E8C28}"/>
              </a:ext>
            </a:extLst>
          </p:cNvPr>
          <p:cNvSpPr txBox="1"/>
          <p:nvPr/>
        </p:nvSpPr>
        <p:spPr>
          <a:xfrm>
            <a:off x="384312" y="5950226"/>
            <a:ext cx="1105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year group recaps the previous year and builds in new elements. Punctuation is often about following and applying a rule so this skill is something that needs practise to embed.</a:t>
            </a:r>
          </a:p>
        </p:txBody>
      </p:sp>
    </p:spTree>
    <p:extLst>
      <p:ext uri="{BB962C8B-B14F-4D97-AF65-F5344CB8AC3E}">
        <p14:creationId xmlns:p14="http://schemas.microsoft.com/office/powerpoint/2010/main" val="417352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A647-CCC1-498F-B615-F2A0EBC89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it taught?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79854-58EA-4610-AAC1-9CB486D75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Daily writing sessions and opportunities to write in other subjects.</a:t>
            </a:r>
          </a:p>
          <a:p>
            <a:r>
              <a:rPr lang="en-GB" dirty="0"/>
              <a:t>The key focus of English lessons is the class text or a model text.</a:t>
            </a:r>
          </a:p>
          <a:p>
            <a:r>
              <a:rPr lang="en-GB" dirty="0"/>
              <a:t>Children spend time reading this, discussing it and picking apart the key features of the grammar and vocabulary used.</a:t>
            </a:r>
          </a:p>
          <a:p>
            <a:r>
              <a:rPr lang="en-GB" dirty="0"/>
              <a:t>Time is given to practise using new vocabulary and apply grammatical features discretely before then using this in their own writing.</a:t>
            </a:r>
          </a:p>
          <a:p>
            <a:r>
              <a:rPr lang="en-GB" dirty="0"/>
              <a:t>Towards the end of a unit, planning and drafting a longer piece of writing will take place. </a:t>
            </a:r>
          </a:p>
          <a:p>
            <a:r>
              <a:rPr lang="en-GB" dirty="0"/>
              <a:t>From Year 2 upwards, children are taught how to edit and improve writing by adding/changing vocabulary or adding in specific features to make it better for the reader.</a:t>
            </a:r>
          </a:p>
        </p:txBody>
      </p:sp>
    </p:spTree>
    <p:extLst>
      <p:ext uri="{BB962C8B-B14F-4D97-AF65-F5344CB8AC3E}">
        <p14:creationId xmlns:p14="http://schemas.microsoft.com/office/powerpoint/2010/main" val="402341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FBFF-E9C2-464E-9D14-88300954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writing assessed?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57FC-43A2-4B1C-984F-AB41F365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Each term, teachers give children the opportunity to complete a ‘cold write’ – this is usually around 3 to 4 weeks after a unit has been taught.</a:t>
            </a:r>
          </a:p>
          <a:p>
            <a:r>
              <a:rPr lang="en-GB" dirty="0"/>
              <a:t>This is effectively where they are given a genre and a topic and are asked to write.</a:t>
            </a:r>
          </a:p>
          <a:p>
            <a:r>
              <a:rPr lang="en-GB" dirty="0"/>
              <a:t>There may be some guidance with planning or time to talk, draw or act out their ideas.</a:t>
            </a:r>
          </a:p>
          <a:p>
            <a:r>
              <a:rPr lang="en-GB" dirty="0"/>
              <a:t>It is a chance for children to show what they can do when they are not heavily guided or scaffolded by the teacher.</a:t>
            </a:r>
          </a:p>
        </p:txBody>
      </p:sp>
    </p:spTree>
    <p:extLst>
      <p:ext uri="{BB962C8B-B14F-4D97-AF65-F5344CB8AC3E}">
        <p14:creationId xmlns:p14="http://schemas.microsoft.com/office/powerpoint/2010/main" val="4074234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5CDD4-2378-4F07-87AE-A0F1F1B2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42F5-E6E4-4759-AE82-B11E05CCD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assess writing each term and use the specific year group criteria that cover the key areas of writing as mentioned at the beginning:</a:t>
            </a:r>
          </a:p>
          <a:p>
            <a:r>
              <a:rPr lang="en-GB" dirty="0"/>
              <a:t>Spelling</a:t>
            </a:r>
          </a:p>
          <a:p>
            <a:r>
              <a:rPr lang="en-GB" dirty="0"/>
              <a:t>Handwriting</a:t>
            </a:r>
          </a:p>
          <a:p>
            <a:r>
              <a:rPr lang="en-GB" dirty="0"/>
              <a:t>Composition</a:t>
            </a:r>
          </a:p>
          <a:p>
            <a:r>
              <a:rPr lang="en-GB" dirty="0"/>
              <a:t>Punctuation</a:t>
            </a:r>
          </a:p>
          <a:p>
            <a:endParaRPr lang="en-GB" dirty="0"/>
          </a:p>
          <a:p>
            <a:r>
              <a:rPr lang="en-GB" dirty="0"/>
              <a:t>Children are encouraged to use resources in the classroom to help them with their writing, such as dictionaries, thesauruses, word banks and displays. </a:t>
            </a:r>
          </a:p>
        </p:txBody>
      </p:sp>
    </p:spTree>
    <p:extLst>
      <p:ext uri="{BB962C8B-B14F-4D97-AF65-F5344CB8AC3E}">
        <p14:creationId xmlns:p14="http://schemas.microsoft.com/office/powerpoint/2010/main" val="173971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BA2E-3622-4B74-81C9-1FCD81A0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 with writing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12B6F-6CA0-47D6-859E-BF4A0B2F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7855158" cy="419548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Spelling – practise the weekly spellings</a:t>
            </a:r>
          </a:p>
          <a:p>
            <a:r>
              <a:rPr lang="en-GB" dirty="0"/>
              <a:t>Encourage them to sound out and spell words themselves and read it back to check</a:t>
            </a:r>
          </a:p>
          <a:p>
            <a:r>
              <a:rPr lang="en-GB" dirty="0"/>
              <a:t>Keep a diary – especially at half term or during the holidays</a:t>
            </a:r>
          </a:p>
          <a:p>
            <a:r>
              <a:rPr lang="en-GB" dirty="0"/>
              <a:t>Read quality texts together – no matter their age or reading ability, even listening to texts by great authors can have an impact on the quality of their writing.</a:t>
            </a:r>
          </a:p>
          <a:p>
            <a:r>
              <a:rPr lang="en-GB" dirty="0"/>
              <a:t>Write whenever and wherever you can – get them to help write the shopping list, make a poster for a lost item, write a letter to a family member, a thank you card, etc.</a:t>
            </a:r>
          </a:p>
          <a:p>
            <a:r>
              <a:rPr lang="en-GB" dirty="0"/>
              <a:t>Creative writing skills – Lexi Rees. Fun ideas and prompts for creative writing.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FB7A6-AF38-4D2F-BBC8-47993EAA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924" y="2482298"/>
            <a:ext cx="2324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1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</TotalTime>
  <Words>937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Writing</vt:lpstr>
      <vt:lpstr>Writing at Escrick</vt:lpstr>
      <vt:lpstr>Writing Curriculum – text focused</vt:lpstr>
      <vt:lpstr>Progression</vt:lpstr>
      <vt:lpstr>Punctuation progression</vt:lpstr>
      <vt:lpstr>How is it taught?</vt:lpstr>
      <vt:lpstr>How is writing assessed?</vt:lpstr>
      <vt:lpstr>Assessment</vt:lpstr>
      <vt:lpstr>Support with writing at home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Joanna Wilde</dc:creator>
  <cp:lastModifiedBy>Jo Wilde</cp:lastModifiedBy>
  <cp:revision>6</cp:revision>
  <dcterms:created xsi:type="dcterms:W3CDTF">2022-11-20T19:03:43Z</dcterms:created>
  <dcterms:modified xsi:type="dcterms:W3CDTF">2022-11-23T16:36:49Z</dcterms:modified>
</cp:coreProperties>
</file>